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100_1E3490F3.xml" ContentType="application/vnd.ms-powerpoint.comments+xml"/>
  <Override PartName="/ppt/notesSlides/notesSlide2.xml" ContentType="application/vnd.openxmlformats-officedocument.presentationml.notesSlide+xml"/>
  <Override PartName="/ppt/comments/modernComment_106_EFC80401.xml" ContentType="application/vnd.ms-powerpoint.comments+xml"/>
  <Override PartName="/ppt/notesSlides/notesSlide3.xml" ContentType="application/vnd.openxmlformats-officedocument.presentationml.notesSlide+xml"/>
  <Override PartName="/ppt/comments/modernComment_111_79465DBB.xml" ContentType="application/vnd.ms-powerpoint.comments+xml"/>
  <Override PartName="/ppt/notesSlides/notesSlide4.xml" ContentType="application/vnd.openxmlformats-officedocument.presentationml.notesSlide+xml"/>
  <Override PartName="/ppt/comments/modernComment_112_FCD325A1.xml" ContentType="application/vnd.ms-powerpoint.comments+xml"/>
  <Override PartName="/ppt/notesSlides/notesSlide5.xml" ContentType="application/vnd.openxmlformats-officedocument.presentationml.notesSlide+xml"/>
  <Override PartName="/ppt/comments/modernComment_113_74688AF0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comments/modernComment_114_8E64026E.xml" ContentType="application/vnd.ms-powerpoint.comments+xml"/>
  <Override PartName="/ppt/notesSlides/notesSlide7.xml" ContentType="application/vnd.openxmlformats-officedocument.presentationml.notesSlide+xml"/>
  <Override PartName="/ppt/comments/modernComment_115_6F5A24AE.xml" ContentType="application/vnd.ms-powerpoint.comments+xml"/>
  <Override PartName="/ppt/notesSlides/notesSlide8.xml" ContentType="application/vnd.openxmlformats-officedocument.presentationml.notesSlide+xml"/>
  <Override PartName="/ppt/comments/modernComment_117_88267C.xml" ContentType="application/vnd.ms-powerpoint.comments+xml"/>
  <Override PartName="/ppt/notesSlides/notesSlide9.xml" ContentType="application/vnd.openxmlformats-officedocument.presentationml.notesSlide+xml"/>
  <Override PartName="/ppt/comments/modernComment_116_68D5A902.xml" ContentType="application/vnd.ms-powerpoint.comments+xml"/>
  <Override PartName="/ppt/notesSlides/notesSlide10.xml" ContentType="application/vnd.openxmlformats-officedocument.presentationml.notesSlide+xml"/>
  <Override PartName="/ppt/comments/modernComment_118_898D41D8.xml" ContentType="application/vnd.ms-powerpoint.comments+xml"/>
  <Override PartName="/ppt/notesSlides/notesSlide11.xml" ContentType="application/vnd.openxmlformats-officedocument.presentationml.notesSlide+xml"/>
  <Override PartName="/ppt/comments/modernComment_119_3A794DA8.xml" ContentType="application/vnd.ms-powerpoint.comments+xml"/>
  <Override PartName="/ppt/notesSlides/notesSlide12.xml" ContentType="application/vnd.openxmlformats-officedocument.presentationml.notesSlide+xml"/>
  <Override PartName="/ppt/comments/modernComment_11B_49E35EF4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2" r:id="rId3"/>
    <p:sldId id="273" r:id="rId4"/>
    <p:sldId id="274" r:id="rId5"/>
    <p:sldId id="275" r:id="rId6"/>
    <p:sldId id="276" r:id="rId7"/>
    <p:sldId id="277" r:id="rId8"/>
    <p:sldId id="279" r:id="rId9"/>
    <p:sldId id="278" r:id="rId10"/>
    <p:sldId id="280" r:id="rId11"/>
    <p:sldId id="281" r:id="rId12"/>
    <p:sldId id="283" r:id="rId13"/>
    <p:sldId id="285" r:id="rId14"/>
  </p:sldIdLst>
  <p:sldSz cx="12188825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55ACC4A-4B27-0A36-7967-4AE7D8DC99FB}" name="SIMONE LODESANI" initials="SL" userId="S::275324@unimore.it::9a9c5ff3-1b02-42f4-9193-425a0c028c2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B40A"/>
    <a:srgbClr val="002D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howGuides="1">
      <p:cViewPr varScale="1">
        <p:scale>
          <a:sx n="111" d="100"/>
          <a:sy n="111" d="100"/>
        </p:scale>
        <p:origin x="91" y="307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1" d="100"/>
          <a:sy n="91" d="100"/>
        </p:scale>
        <p:origin x="3750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modernComment_100_1E3490F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8BD6209-E0EA-4218-BB47-F56469A6B4E5}" authorId="{655ACC4A-4B27-0A36-7967-4AE7D8DC99FB}" created="2026-02-09T10:19:55.212">
    <pc:sldMkLst xmlns:pc="http://schemas.microsoft.com/office/powerpoint/2013/main/command">
      <pc:docMk/>
      <pc:sldMk cId="506761459" sldId="256"/>
    </pc:sldMkLst>
    <p188:txBody>
      <a:bodyPr/>
      <a:lstStyle/>
      <a:p>
        <a:r>
          <a:rPr lang="it-IT"/>
          <a:t>SIMONE</a:t>
        </a:r>
      </a:p>
    </p188:txBody>
  </p188:cm>
</p188:cmLst>
</file>

<file path=ppt/comments/modernComment_106_EFC8040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704679B-BC89-4108-BC59-E9AC1A9ECB99}" authorId="{655ACC4A-4B27-0A36-7967-4AE7D8DC99FB}" created="2026-02-09T10:20:02.053">
    <pc:sldMkLst xmlns:pc="http://schemas.microsoft.com/office/powerpoint/2013/main/command">
      <pc:docMk/>
      <pc:sldMk cId="4022862849" sldId="262"/>
    </pc:sldMkLst>
    <p188:txBody>
      <a:bodyPr/>
      <a:lstStyle/>
      <a:p>
        <a:r>
          <a:rPr lang="it-IT"/>
          <a:t>SIMONE</a:t>
        </a:r>
      </a:p>
    </p188:txBody>
  </p188:cm>
</p188:cmLst>
</file>

<file path=ppt/comments/modernComment_111_79465DB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6CB18AA-ED20-4E52-8A8B-4D8DD619B75B}" authorId="{655ACC4A-4B27-0A36-7967-4AE7D8DC99FB}" created="2026-02-09T10:20:09.568">
    <pc:sldMkLst xmlns:pc="http://schemas.microsoft.com/office/powerpoint/2013/main/command">
      <pc:docMk/>
      <pc:sldMk cId="2034654651" sldId="273"/>
    </pc:sldMkLst>
    <p188:txBody>
      <a:bodyPr/>
      <a:lstStyle/>
      <a:p>
        <a:r>
          <a:rPr lang="it-IT"/>
          <a:t>SIMONE</a:t>
        </a:r>
      </a:p>
    </p188:txBody>
  </p188:cm>
</p188:cmLst>
</file>

<file path=ppt/comments/modernComment_112_FCD325A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80C2B31-6725-4F95-A56D-26D33BF1D6F0}" authorId="{655ACC4A-4B27-0A36-7967-4AE7D8DC99FB}" created="2026-02-09T10:20:16.622">
    <pc:sldMkLst xmlns:pc="http://schemas.microsoft.com/office/powerpoint/2013/main/command">
      <pc:docMk/>
      <pc:sldMk cId="4241696161" sldId="274"/>
    </pc:sldMkLst>
    <p188:txBody>
      <a:bodyPr/>
      <a:lstStyle/>
      <a:p>
        <a:r>
          <a:rPr lang="it-IT"/>
          <a:t>SIMONE</a:t>
        </a:r>
      </a:p>
    </p188:txBody>
  </p188:cm>
</p188:cmLst>
</file>

<file path=ppt/comments/modernComment_113_74688AF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8ACEB4B-2946-404C-B191-0611F86541F7}" authorId="{655ACC4A-4B27-0A36-7967-4AE7D8DC99FB}" created="2026-02-09T10:20:22.837">
    <pc:sldMkLst xmlns:pc="http://schemas.microsoft.com/office/powerpoint/2013/main/command">
      <pc:docMk/>
      <pc:sldMk cId="1953008368" sldId="275"/>
    </pc:sldMkLst>
    <p188:txBody>
      <a:bodyPr/>
      <a:lstStyle/>
      <a:p>
        <a:r>
          <a:rPr lang="it-IT"/>
          <a:t>ANDREA</a:t>
        </a:r>
      </a:p>
    </p188:txBody>
  </p188:cm>
</p188:cmLst>
</file>

<file path=ppt/comments/modernComment_114_8E64026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2E5100B-2890-4AB9-B6FA-D7E35AE19F0C}" authorId="{655ACC4A-4B27-0A36-7967-4AE7D8DC99FB}" created="2026-02-09T10:20:28.086">
    <pc:sldMkLst xmlns:pc="http://schemas.microsoft.com/office/powerpoint/2013/main/command">
      <pc:docMk/>
      <pc:sldMk cId="2388918894" sldId="276"/>
    </pc:sldMkLst>
    <p188:txBody>
      <a:bodyPr/>
      <a:lstStyle/>
      <a:p>
        <a:r>
          <a:rPr lang="it-IT"/>
          <a:t>ANDREA</a:t>
        </a:r>
      </a:p>
    </p188:txBody>
  </p188:cm>
</p188:cmLst>
</file>

<file path=ppt/comments/modernComment_115_6F5A24A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08AC196-25FB-4C85-BF36-B14435FBF9C6}" authorId="{655ACC4A-4B27-0A36-7967-4AE7D8DC99FB}" created="2026-02-09T10:20:38.014">
    <pc:sldMkLst xmlns:pc="http://schemas.microsoft.com/office/powerpoint/2013/main/command">
      <pc:docMk/>
      <pc:sldMk cId="1868178606" sldId="277"/>
    </pc:sldMkLst>
    <p188:txBody>
      <a:bodyPr/>
      <a:lstStyle/>
      <a:p>
        <a:r>
          <a:rPr lang="it-IT"/>
          <a:t>ANDREA</a:t>
        </a:r>
      </a:p>
    </p188:txBody>
  </p188:cm>
</p188:cmLst>
</file>

<file path=ppt/comments/modernComment_116_68D5A90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26ED050-D1E1-4199-9D93-F43F7AB81EE9}" authorId="{655ACC4A-4B27-0A36-7967-4AE7D8DC99FB}" created="2026-02-09T10:20:55.844">
    <pc:sldMkLst xmlns:pc="http://schemas.microsoft.com/office/powerpoint/2013/main/command">
      <pc:docMk/>
      <pc:sldMk cId="1758832898" sldId="278"/>
    </pc:sldMkLst>
    <p188:txBody>
      <a:bodyPr/>
      <a:lstStyle/>
      <a:p>
        <a:r>
          <a:rPr lang="it-IT"/>
          <a:t>SIMONE</a:t>
        </a:r>
      </a:p>
    </p188:txBody>
  </p188:cm>
</p188:cmLst>
</file>

<file path=ppt/comments/modernComment_117_88267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15305A2-3BD6-468A-A8E5-107ADD0D847B}" authorId="{655ACC4A-4B27-0A36-7967-4AE7D8DC99FB}" created="2026-02-09T10:20:48.125">
    <pc:sldMkLst xmlns:pc="http://schemas.microsoft.com/office/powerpoint/2013/main/command">
      <pc:docMk/>
      <pc:sldMk cId="8922748" sldId="279"/>
    </pc:sldMkLst>
    <p188:txBody>
      <a:bodyPr/>
      <a:lstStyle/>
      <a:p>
        <a:r>
          <a:rPr lang="it-IT"/>
          <a:t>ANDREA</a:t>
        </a:r>
      </a:p>
    </p188:txBody>
  </p188:cm>
</p188:cmLst>
</file>

<file path=ppt/comments/modernComment_118_898D41D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F4CD3AA-3F7E-4E28-BF4C-166A81000806}" authorId="{655ACC4A-4B27-0A36-7967-4AE7D8DC99FB}" created="2026-02-09T10:21:01.258">
    <pc:sldMkLst xmlns:pc="http://schemas.microsoft.com/office/powerpoint/2013/main/command">
      <pc:docMk/>
      <pc:sldMk cId="2307736024" sldId="280"/>
    </pc:sldMkLst>
    <p188:txBody>
      <a:bodyPr/>
      <a:lstStyle/>
      <a:p>
        <a:r>
          <a:rPr lang="it-IT"/>
          <a:t>SIMONE</a:t>
        </a:r>
      </a:p>
    </p188:txBody>
  </p188:cm>
</p188:cmLst>
</file>

<file path=ppt/comments/modernComment_119_3A794DA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D8D34A5-7849-47B2-8384-8E845AA2CC89}" authorId="{655ACC4A-4B27-0A36-7967-4AE7D8DC99FB}" created="2026-02-09T10:21:06.946">
    <pc:sldMkLst xmlns:pc="http://schemas.microsoft.com/office/powerpoint/2013/main/command">
      <pc:docMk/>
      <pc:sldMk cId="981028264" sldId="281"/>
    </pc:sldMkLst>
    <p188:txBody>
      <a:bodyPr/>
      <a:lstStyle/>
      <a:p>
        <a:r>
          <a:rPr lang="it-IT"/>
          <a:t>SIMONE</a:t>
        </a:r>
      </a:p>
    </p188:txBody>
  </p188:cm>
</p188:cmLst>
</file>

<file path=ppt/comments/modernComment_11B_49E35EF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4411346-4282-4AFA-B06A-750F380621ED}" authorId="{655ACC4A-4B27-0A36-7967-4AE7D8DC99FB}" created="2026-02-09T10:21:13.244">
    <pc:sldMkLst xmlns:pc="http://schemas.microsoft.com/office/powerpoint/2013/main/command">
      <pc:docMk/>
      <pc:sldMk cId="1239637748" sldId="283"/>
    </pc:sldMkLst>
    <p188:txBody>
      <a:bodyPr/>
      <a:lstStyle/>
      <a:p>
        <a:r>
          <a:rPr lang="it-IT"/>
          <a:t>ANDREA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F322CA-1BAC-493F-8292-B782DB610D42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7A405A7-9E7A-425D-BE26-7AED2337A2DC}">
      <dgm:prSet phldrT="[Testo]" phldr="0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it-IT" sz="1500" b="1" dirty="0"/>
            <a:t>CARICAMENTO</a:t>
          </a:r>
        </a:p>
      </dgm:t>
    </dgm:pt>
    <dgm:pt modelId="{E658DFCF-DCB8-4D1B-B268-4E7F29EE82E0}" type="parTrans" cxnId="{173219D7-7245-4409-87AA-366E3D5190D7}">
      <dgm:prSet/>
      <dgm:spPr/>
      <dgm:t>
        <a:bodyPr/>
        <a:lstStyle/>
        <a:p>
          <a:endParaRPr lang="it-IT"/>
        </a:p>
      </dgm:t>
    </dgm:pt>
    <dgm:pt modelId="{A609C79B-1EA3-4569-8F7E-8BD0C523A02E}" type="sibTrans" cxnId="{173219D7-7245-4409-87AA-366E3D5190D7}">
      <dgm:prSet/>
      <dgm:spPr/>
      <dgm:t>
        <a:bodyPr/>
        <a:lstStyle/>
        <a:p>
          <a:endParaRPr lang="it-IT"/>
        </a:p>
      </dgm:t>
    </dgm:pt>
    <dgm:pt modelId="{CCC8B00E-E3D2-4A5B-9B02-CA6493DC54E0}">
      <dgm:prSet phldrT="[Testo]" phldr="0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it-IT" sz="1500" b="1" dirty="0"/>
            <a:t>RESIZING</a:t>
          </a:r>
        </a:p>
      </dgm:t>
    </dgm:pt>
    <dgm:pt modelId="{CA6A7FA8-1714-4750-B75D-A3E68935B484}" type="parTrans" cxnId="{AF527956-CB1D-48BA-869D-0DF108970D6E}">
      <dgm:prSet/>
      <dgm:spPr/>
      <dgm:t>
        <a:bodyPr/>
        <a:lstStyle/>
        <a:p>
          <a:endParaRPr lang="it-IT"/>
        </a:p>
      </dgm:t>
    </dgm:pt>
    <dgm:pt modelId="{11E2432E-F581-4BE8-9A83-079685A62464}" type="sibTrans" cxnId="{AF527956-CB1D-48BA-869D-0DF108970D6E}">
      <dgm:prSet/>
      <dgm:spPr/>
      <dgm:t>
        <a:bodyPr/>
        <a:lstStyle/>
        <a:p>
          <a:endParaRPr lang="it-IT"/>
        </a:p>
      </dgm:t>
    </dgm:pt>
    <dgm:pt modelId="{612CFF49-1587-4F06-8344-E5A21CEBE64D}">
      <dgm:prSet phldrT="[Testo]" phldr="0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it-IT" sz="1500" b="1" dirty="0"/>
            <a:t>NORMALIZZAZIONE</a:t>
          </a:r>
        </a:p>
      </dgm:t>
    </dgm:pt>
    <dgm:pt modelId="{EFCF7C06-9969-499E-8EBA-AFB72A8F7DBA}" type="parTrans" cxnId="{923FF355-8756-47DE-8E5F-BBC2AAFEB510}">
      <dgm:prSet/>
      <dgm:spPr/>
      <dgm:t>
        <a:bodyPr/>
        <a:lstStyle/>
        <a:p>
          <a:endParaRPr lang="it-IT"/>
        </a:p>
      </dgm:t>
    </dgm:pt>
    <dgm:pt modelId="{773A4559-DDC5-46D2-BD05-B904C9C92A56}" type="sibTrans" cxnId="{923FF355-8756-47DE-8E5F-BBC2AAFEB510}">
      <dgm:prSet/>
      <dgm:spPr/>
      <dgm:t>
        <a:bodyPr/>
        <a:lstStyle/>
        <a:p>
          <a:endParaRPr lang="it-IT"/>
        </a:p>
      </dgm:t>
    </dgm:pt>
    <dgm:pt modelId="{DA51608A-E6E3-4AA5-B1E1-C08FF1DB4496}">
      <dgm:prSet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it-IT" sz="1500" b="1" dirty="0"/>
            <a:t>AUGMENTATION</a:t>
          </a:r>
          <a:endParaRPr lang="it-IT" sz="1000" b="0" dirty="0"/>
        </a:p>
      </dgm:t>
    </dgm:pt>
    <dgm:pt modelId="{E8EF9A01-BE17-4D35-9FB4-FFF0898ED640}" type="parTrans" cxnId="{3679073B-CE9E-48D8-AB91-C1416C1A1EB5}">
      <dgm:prSet/>
      <dgm:spPr/>
      <dgm:t>
        <a:bodyPr/>
        <a:lstStyle/>
        <a:p>
          <a:endParaRPr lang="it-IT"/>
        </a:p>
      </dgm:t>
    </dgm:pt>
    <dgm:pt modelId="{D24B709E-D22C-42D5-8E7D-FE8BCC3C14EC}" type="sibTrans" cxnId="{3679073B-CE9E-48D8-AB91-C1416C1A1EB5}">
      <dgm:prSet/>
      <dgm:spPr/>
      <dgm:t>
        <a:bodyPr/>
        <a:lstStyle/>
        <a:p>
          <a:endParaRPr lang="it-IT"/>
        </a:p>
      </dgm:t>
    </dgm:pt>
    <dgm:pt modelId="{7A7077C7-E408-4110-8850-C725D8DD62A1}" type="pres">
      <dgm:prSet presAssocID="{43F322CA-1BAC-493F-8292-B782DB610D42}" presName="Name0" presStyleCnt="0">
        <dgm:presLayoutVars>
          <dgm:dir/>
          <dgm:resizeHandles val="exact"/>
        </dgm:presLayoutVars>
      </dgm:prSet>
      <dgm:spPr/>
    </dgm:pt>
    <dgm:pt modelId="{6013475B-2B65-464D-AD74-97DADFE35C42}" type="pres">
      <dgm:prSet presAssocID="{B7A405A7-9E7A-425D-BE26-7AED2337A2DC}" presName="node" presStyleLbl="node1" presStyleIdx="0" presStyleCnt="4">
        <dgm:presLayoutVars>
          <dgm:bulletEnabled val="1"/>
        </dgm:presLayoutVars>
      </dgm:prSet>
      <dgm:spPr/>
    </dgm:pt>
    <dgm:pt modelId="{1CAFEDA0-B970-4DA0-9FB8-1EDDD52A9AA6}" type="pres">
      <dgm:prSet presAssocID="{A609C79B-1EA3-4569-8F7E-8BD0C523A02E}" presName="sibTrans" presStyleLbl="sibTrans2D1" presStyleIdx="0" presStyleCnt="3"/>
      <dgm:spPr/>
    </dgm:pt>
    <dgm:pt modelId="{9FC11203-847F-4D5D-A7C2-F68FEC18FB6F}" type="pres">
      <dgm:prSet presAssocID="{A609C79B-1EA3-4569-8F7E-8BD0C523A02E}" presName="connectorText" presStyleLbl="sibTrans2D1" presStyleIdx="0" presStyleCnt="3"/>
      <dgm:spPr/>
    </dgm:pt>
    <dgm:pt modelId="{4FC5DF91-62EF-4A85-8834-82A7DDAEF540}" type="pres">
      <dgm:prSet presAssocID="{CCC8B00E-E3D2-4A5B-9B02-CA6493DC54E0}" presName="node" presStyleLbl="node1" presStyleIdx="1" presStyleCnt="4">
        <dgm:presLayoutVars>
          <dgm:bulletEnabled val="1"/>
        </dgm:presLayoutVars>
      </dgm:prSet>
      <dgm:spPr/>
    </dgm:pt>
    <dgm:pt modelId="{796D559E-926C-4EDF-B731-8B0DA38CD133}" type="pres">
      <dgm:prSet presAssocID="{11E2432E-F581-4BE8-9A83-079685A62464}" presName="sibTrans" presStyleLbl="sibTrans2D1" presStyleIdx="1" presStyleCnt="3"/>
      <dgm:spPr/>
    </dgm:pt>
    <dgm:pt modelId="{3C4193D0-F026-40F8-ABDC-D1036532345C}" type="pres">
      <dgm:prSet presAssocID="{11E2432E-F581-4BE8-9A83-079685A62464}" presName="connectorText" presStyleLbl="sibTrans2D1" presStyleIdx="1" presStyleCnt="3"/>
      <dgm:spPr/>
    </dgm:pt>
    <dgm:pt modelId="{63265A56-A20D-4F52-A973-37E3BD800369}" type="pres">
      <dgm:prSet presAssocID="{612CFF49-1587-4F06-8344-E5A21CEBE64D}" presName="node" presStyleLbl="node1" presStyleIdx="2" presStyleCnt="4">
        <dgm:presLayoutVars>
          <dgm:bulletEnabled val="1"/>
        </dgm:presLayoutVars>
      </dgm:prSet>
      <dgm:spPr/>
    </dgm:pt>
    <dgm:pt modelId="{993F53FE-32FC-4AF0-A1D2-CFEB207F798E}" type="pres">
      <dgm:prSet presAssocID="{773A4559-DDC5-46D2-BD05-B904C9C92A56}" presName="sibTrans" presStyleLbl="sibTrans2D1" presStyleIdx="2" presStyleCnt="3"/>
      <dgm:spPr/>
    </dgm:pt>
    <dgm:pt modelId="{9F6DCCFB-4435-4554-9C00-02415E66634B}" type="pres">
      <dgm:prSet presAssocID="{773A4559-DDC5-46D2-BD05-B904C9C92A56}" presName="connectorText" presStyleLbl="sibTrans2D1" presStyleIdx="2" presStyleCnt="3"/>
      <dgm:spPr/>
    </dgm:pt>
    <dgm:pt modelId="{64ED8ECB-3793-4D4C-BE68-5029E501E41B}" type="pres">
      <dgm:prSet presAssocID="{DA51608A-E6E3-4AA5-B1E1-C08FF1DB4496}" presName="node" presStyleLbl="node1" presStyleIdx="3" presStyleCnt="4">
        <dgm:presLayoutVars>
          <dgm:bulletEnabled val="1"/>
        </dgm:presLayoutVars>
      </dgm:prSet>
      <dgm:spPr/>
    </dgm:pt>
  </dgm:ptLst>
  <dgm:cxnLst>
    <dgm:cxn modelId="{C6457815-E539-4214-961D-268ED69C9A7A}" type="presOf" srcId="{A609C79B-1EA3-4569-8F7E-8BD0C523A02E}" destId="{9FC11203-847F-4D5D-A7C2-F68FEC18FB6F}" srcOrd="1" destOrd="0" presId="urn:microsoft.com/office/officeart/2005/8/layout/process1"/>
    <dgm:cxn modelId="{C13CDC1F-8337-457F-85A1-2C588AF4FABF}" type="presOf" srcId="{773A4559-DDC5-46D2-BD05-B904C9C92A56}" destId="{993F53FE-32FC-4AF0-A1D2-CFEB207F798E}" srcOrd="0" destOrd="0" presId="urn:microsoft.com/office/officeart/2005/8/layout/process1"/>
    <dgm:cxn modelId="{567EA726-F421-417D-9357-0166B30E1F2E}" type="presOf" srcId="{DA51608A-E6E3-4AA5-B1E1-C08FF1DB4496}" destId="{64ED8ECB-3793-4D4C-BE68-5029E501E41B}" srcOrd="0" destOrd="0" presId="urn:microsoft.com/office/officeart/2005/8/layout/process1"/>
    <dgm:cxn modelId="{C368CA26-865D-4B0F-AFD4-E28B62240C5B}" type="presOf" srcId="{B7A405A7-9E7A-425D-BE26-7AED2337A2DC}" destId="{6013475B-2B65-464D-AD74-97DADFE35C42}" srcOrd="0" destOrd="0" presId="urn:microsoft.com/office/officeart/2005/8/layout/process1"/>
    <dgm:cxn modelId="{92505432-AC11-41FB-8FA1-580340D4CDD7}" type="presOf" srcId="{11E2432E-F581-4BE8-9A83-079685A62464}" destId="{3C4193D0-F026-40F8-ABDC-D1036532345C}" srcOrd="1" destOrd="0" presId="urn:microsoft.com/office/officeart/2005/8/layout/process1"/>
    <dgm:cxn modelId="{3679073B-CE9E-48D8-AB91-C1416C1A1EB5}" srcId="{43F322CA-1BAC-493F-8292-B782DB610D42}" destId="{DA51608A-E6E3-4AA5-B1E1-C08FF1DB4496}" srcOrd="3" destOrd="0" parTransId="{E8EF9A01-BE17-4D35-9FB4-FFF0898ED640}" sibTransId="{D24B709E-D22C-42D5-8E7D-FE8BCC3C14EC}"/>
    <dgm:cxn modelId="{6908BE4C-8045-418A-99AB-6E68CA65C1DA}" type="presOf" srcId="{CCC8B00E-E3D2-4A5B-9B02-CA6493DC54E0}" destId="{4FC5DF91-62EF-4A85-8834-82A7DDAEF540}" srcOrd="0" destOrd="0" presId="urn:microsoft.com/office/officeart/2005/8/layout/process1"/>
    <dgm:cxn modelId="{2C5E434D-5DDF-4AC3-B267-4A52AE377E2F}" type="presOf" srcId="{612CFF49-1587-4F06-8344-E5A21CEBE64D}" destId="{63265A56-A20D-4F52-A973-37E3BD800369}" srcOrd="0" destOrd="0" presId="urn:microsoft.com/office/officeart/2005/8/layout/process1"/>
    <dgm:cxn modelId="{923FF355-8756-47DE-8E5F-BBC2AAFEB510}" srcId="{43F322CA-1BAC-493F-8292-B782DB610D42}" destId="{612CFF49-1587-4F06-8344-E5A21CEBE64D}" srcOrd="2" destOrd="0" parTransId="{EFCF7C06-9969-499E-8EBA-AFB72A8F7DBA}" sibTransId="{773A4559-DDC5-46D2-BD05-B904C9C92A56}"/>
    <dgm:cxn modelId="{AF527956-CB1D-48BA-869D-0DF108970D6E}" srcId="{43F322CA-1BAC-493F-8292-B782DB610D42}" destId="{CCC8B00E-E3D2-4A5B-9B02-CA6493DC54E0}" srcOrd="1" destOrd="0" parTransId="{CA6A7FA8-1714-4750-B75D-A3E68935B484}" sibTransId="{11E2432E-F581-4BE8-9A83-079685A62464}"/>
    <dgm:cxn modelId="{01351B97-F2D9-4003-83F7-818DAA26EA33}" type="presOf" srcId="{A609C79B-1EA3-4569-8F7E-8BD0C523A02E}" destId="{1CAFEDA0-B970-4DA0-9FB8-1EDDD52A9AA6}" srcOrd="0" destOrd="0" presId="urn:microsoft.com/office/officeart/2005/8/layout/process1"/>
    <dgm:cxn modelId="{FA35C9A8-BB2E-4A21-82D1-ECD90E5485F3}" type="presOf" srcId="{773A4559-DDC5-46D2-BD05-B904C9C92A56}" destId="{9F6DCCFB-4435-4554-9C00-02415E66634B}" srcOrd="1" destOrd="0" presId="urn:microsoft.com/office/officeart/2005/8/layout/process1"/>
    <dgm:cxn modelId="{65EEE5BB-0C80-4725-A5A5-13BF5FF60991}" type="presOf" srcId="{11E2432E-F581-4BE8-9A83-079685A62464}" destId="{796D559E-926C-4EDF-B731-8B0DA38CD133}" srcOrd="0" destOrd="0" presId="urn:microsoft.com/office/officeart/2005/8/layout/process1"/>
    <dgm:cxn modelId="{ACE946BE-9CE5-4791-ADD1-ADC66243C127}" type="presOf" srcId="{43F322CA-1BAC-493F-8292-B782DB610D42}" destId="{7A7077C7-E408-4110-8850-C725D8DD62A1}" srcOrd="0" destOrd="0" presId="urn:microsoft.com/office/officeart/2005/8/layout/process1"/>
    <dgm:cxn modelId="{173219D7-7245-4409-87AA-366E3D5190D7}" srcId="{43F322CA-1BAC-493F-8292-B782DB610D42}" destId="{B7A405A7-9E7A-425D-BE26-7AED2337A2DC}" srcOrd="0" destOrd="0" parTransId="{E658DFCF-DCB8-4D1B-B268-4E7F29EE82E0}" sibTransId="{A609C79B-1EA3-4569-8F7E-8BD0C523A02E}"/>
    <dgm:cxn modelId="{9E3EADE5-23DC-4085-9994-8754661AE50E}" type="presParOf" srcId="{7A7077C7-E408-4110-8850-C725D8DD62A1}" destId="{6013475B-2B65-464D-AD74-97DADFE35C42}" srcOrd="0" destOrd="0" presId="urn:microsoft.com/office/officeart/2005/8/layout/process1"/>
    <dgm:cxn modelId="{968BF7AE-7FF6-4CD5-BD01-2777786E6EA9}" type="presParOf" srcId="{7A7077C7-E408-4110-8850-C725D8DD62A1}" destId="{1CAFEDA0-B970-4DA0-9FB8-1EDDD52A9AA6}" srcOrd="1" destOrd="0" presId="urn:microsoft.com/office/officeart/2005/8/layout/process1"/>
    <dgm:cxn modelId="{9F9D37D2-C1E9-4D04-BF3D-FC535C6E5406}" type="presParOf" srcId="{1CAFEDA0-B970-4DA0-9FB8-1EDDD52A9AA6}" destId="{9FC11203-847F-4D5D-A7C2-F68FEC18FB6F}" srcOrd="0" destOrd="0" presId="urn:microsoft.com/office/officeart/2005/8/layout/process1"/>
    <dgm:cxn modelId="{57496B3D-B606-4E61-945F-FF2522CA836B}" type="presParOf" srcId="{7A7077C7-E408-4110-8850-C725D8DD62A1}" destId="{4FC5DF91-62EF-4A85-8834-82A7DDAEF540}" srcOrd="2" destOrd="0" presId="urn:microsoft.com/office/officeart/2005/8/layout/process1"/>
    <dgm:cxn modelId="{C26D4B56-0B5B-4199-89F6-178D3B43F391}" type="presParOf" srcId="{7A7077C7-E408-4110-8850-C725D8DD62A1}" destId="{796D559E-926C-4EDF-B731-8B0DA38CD133}" srcOrd="3" destOrd="0" presId="urn:microsoft.com/office/officeart/2005/8/layout/process1"/>
    <dgm:cxn modelId="{B493069F-E72F-4C02-BE36-13D69A6963E2}" type="presParOf" srcId="{796D559E-926C-4EDF-B731-8B0DA38CD133}" destId="{3C4193D0-F026-40F8-ABDC-D1036532345C}" srcOrd="0" destOrd="0" presId="urn:microsoft.com/office/officeart/2005/8/layout/process1"/>
    <dgm:cxn modelId="{924781DF-2CCA-4CF1-A308-6B0619728135}" type="presParOf" srcId="{7A7077C7-E408-4110-8850-C725D8DD62A1}" destId="{63265A56-A20D-4F52-A973-37E3BD800369}" srcOrd="4" destOrd="0" presId="urn:microsoft.com/office/officeart/2005/8/layout/process1"/>
    <dgm:cxn modelId="{2AB00706-E173-4876-8B51-633E012CDFC8}" type="presParOf" srcId="{7A7077C7-E408-4110-8850-C725D8DD62A1}" destId="{993F53FE-32FC-4AF0-A1D2-CFEB207F798E}" srcOrd="5" destOrd="0" presId="urn:microsoft.com/office/officeart/2005/8/layout/process1"/>
    <dgm:cxn modelId="{8A111C62-1846-4AEA-A35E-AD0936EC3AA6}" type="presParOf" srcId="{993F53FE-32FC-4AF0-A1D2-CFEB207F798E}" destId="{9F6DCCFB-4435-4554-9C00-02415E66634B}" srcOrd="0" destOrd="0" presId="urn:microsoft.com/office/officeart/2005/8/layout/process1"/>
    <dgm:cxn modelId="{33D58F34-6539-49A3-BD4F-B8895E3936A7}" type="presParOf" srcId="{7A7077C7-E408-4110-8850-C725D8DD62A1}" destId="{64ED8ECB-3793-4D4C-BE68-5029E501E41B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13475B-2B65-464D-AD74-97DADFE35C42}">
      <dsp:nvSpPr>
        <dsp:cNvPr id="0" name=""/>
        <dsp:cNvSpPr/>
      </dsp:nvSpPr>
      <dsp:spPr>
        <a:xfrm>
          <a:off x="4240" y="631944"/>
          <a:ext cx="1853959" cy="1112375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b="1" kern="1200" dirty="0"/>
            <a:t>CARICAMENTO</a:t>
          </a:r>
        </a:p>
      </dsp:txBody>
      <dsp:txXfrm>
        <a:off x="36820" y="664524"/>
        <a:ext cx="1788799" cy="1047215"/>
      </dsp:txXfrm>
    </dsp:sp>
    <dsp:sp modelId="{1CAFEDA0-B970-4DA0-9FB8-1EDDD52A9AA6}">
      <dsp:nvSpPr>
        <dsp:cNvPr id="0" name=""/>
        <dsp:cNvSpPr/>
      </dsp:nvSpPr>
      <dsp:spPr>
        <a:xfrm>
          <a:off x="2043596" y="958240"/>
          <a:ext cx="393039" cy="4597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800" kern="1200"/>
        </a:p>
      </dsp:txBody>
      <dsp:txXfrm>
        <a:off x="2043596" y="1050196"/>
        <a:ext cx="275127" cy="275870"/>
      </dsp:txXfrm>
    </dsp:sp>
    <dsp:sp modelId="{4FC5DF91-62EF-4A85-8834-82A7DDAEF540}">
      <dsp:nvSpPr>
        <dsp:cNvPr id="0" name=""/>
        <dsp:cNvSpPr/>
      </dsp:nvSpPr>
      <dsp:spPr>
        <a:xfrm>
          <a:off x="2599784" y="631944"/>
          <a:ext cx="1853959" cy="1112375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b="1" kern="1200" dirty="0"/>
            <a:t>RESIZING</a:t>
          </a:r>
        </a:p>
      </dsp:txBody>
      <dsp:txXfrm>
        <a:off x="2632364" y="664524"/>
        <a:ext cx="1788799" cy="1047215"/>
      </dsp:txXfrm>
    </dsp:sp>
    <dsp:sp modelId="{796D559E-926C-4EDF-B731-8B0DA38CD133}">
      <dsp:nvSpPr>
        <dsp:cNvPr id="0" name=""/>
        <dsp:cNvSpPr/>
      </dsp:nvSpPr>
      <dsp:spPr>
        <a:xfrm>
          <a:off x="4639140" y="958240"/>
          <a:ext cx="393039" cy="4597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800" kern="1200"/>
        </a:p>
      </dsp:txBody>
      <dsp:txXfrm>
        <a:off x="4639140" y="1050196"/>
        <a:ext cx="275127" cy="275870"/>
      </dsp:txXfrm>
    </dsp:sp>
    <dsp:sp modelId="{63265A56-A20D-4F52-A973-37E3BD800369}">
      <dsp:nvSpPr>
        <dsp:cNvPr id="0" name=""/>
        <dsp:cNvSpPr/>
      </dsp:nvSpPr>
      <dsp:spPr>
        <a:xfrm>
          <a:off x="5195327" y="631944"/>
          <a:ext cx="1853959" cy="1112375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b="1" kern="1200" dirty="0"/>
            <a:t>NORMALIZZAZIONE</a:t>
          </a:r>
        </a:p>
      </dsp:txBody>
      <dsp:txXfrm>
        <a:off x="5227907" y="664524"/>
        <a:ext cx="1788799" cy="1047215"/>
      </dsp:txXfrm>
    </dsp:sp>
    <dsp:sp modelId="{993F53FE-32FC-4AF0-A1D2-CFEB207F798E}">
      <dsp:nvSpPr>
        <dsp:cNvPr id="0" name=""/>
        <dsp:cNvSpPr/>
      </dsp:nvSpPr>
      <dsp:spPr>
        <a:xfrm>
          <a:off x="7234683" y="958240"/>
          <a:ext cx="393039" cy="4597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800" kern="1200"/>
        </a:p>
      </dsp:txBody>
      <dsp:txXfrm>
        <a:off x="7234683" y="1050196"/>
        <a:ext cx="275127" cy="275870"/>
      </dsp:txXfrm>
    </dsp:sp>
    <dsp:sp modelId="{64ED8ECB-3793-4D4C-BE68-5029E501E41B}">
      <dsp:nvSpPr>
        <dsp:cNvPr id="0" name=""/>
        <dsp:cNvSpPr/>
      </dsp:nvSpPr>
      <dsp:spPr>
        <a:xfrm>
          <a:off x="7790871" y="631944"/>
          <a:ext cx="1853959" cy="1112375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b="1" kern="1200" dirty="0"/>
            <a:t>AUGMENTATION</a:t>
          </a:r>
          <a:endParaRPr lang="it-IT" sz="1000" b="0" kern="1200" dirty="0"/>
        </a:p>
      </dsp:txBody>
      <dsp:txXfrm>
        <a:off x="7823451" y="664524"/>
        <a:ext cx="1788799" cy="10472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3AEF8A9-CFB5-40C0-BAE2-5B4633EC9F63}" type="datetime1">
              <a:rPr lang="it-IT" smtClean="0"/>
              <a:t>09/02/2026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360E59-1627-4404-ACC5-51C744AB0F27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9F431D3-F76B-41A6-8072-4F6D884C46F8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dirty="0"/>
              <a:t>Fare clic per modificare gli stili del testo dello schema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841221E5-7225-48EB-A4EE-420E7BFCF70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64778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05582E-C2EF-D0AE-DF09-CF48B2C60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0E885B6-176C-B56D-55C8-AEB45AD6D1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66B143C-7E38-F02C-C417-98F01B6A3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6EA7F0E-E2D8-7DF8-0683-677F103043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03389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CA132-7E43-4A2C-F8B6-CD7B42A5E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F6C7EDD-EA27-8999-8AE8-58788B1628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BC6A552-82A5-6667-51FE-BF5025A306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6DECBA3-1563-06CD-DF0A-F684FF9F1D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66869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BED508-0211-35AC-9368-BDCACFD7F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5C1CE34-78C4-1968-FFE8-B450E17E61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3187F4F-9418-C562-D3E4-917601C230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551E29C-A4C1-5BD3-A184-0B7E5A18E0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939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00074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2145E-7871-2BB5-CFAD-2D542D393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57A561D-5954-421B-6A01-A121AFA263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FB900B4-8C94-E157-96B3-3A4FE22684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80199B8-3EAA-6189-596C-E473D0E9B0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7412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57630C-66D3-75C9-F63F-5F03CA3EC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6E7E279-7537-AB33-497A-E507ED8587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A17AC8F-6415-7711-9126-5A91964FD0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63188A9-4058-DFF8-F0E1-1AF88162E5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0695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736B2-D2B3-4DD0-BFE3-5110EB0E2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12B2C14-B4CC-67AC-EE35-48A5E12CDE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660AF60-EB3A-FCCA-94C2-712FB7EF9C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6AC1523-5A83-18FB-CCBC-4B02D2AA60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82351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9985D-3D39-B4C7-7939-FD3C6997B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0CD5B31-9993-BCA2-FA0E-98931A7E73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8E7C544-7FF4-A8D5-E4FB-6D21FF887D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504E068-301E-36F5-A274-2E722BB135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011808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ACDD41-238E-F17A-AE04-DFC570D45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C4F15F4-5395-8E71-2E98-998FDAF48E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E10EC0D-9616-10AF-1492-8E9F3FC6D6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0547E13-4EC1-3468-060C-D3E5E5A1B8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07743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66AB1-F2F7-48ED-482C-ACFFA21A1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B85C1F9-FD33-CBBC-7D6F-E5D8CB6D2A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942271A-E94E-E5AE-658D-FFC19C151D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8BF7458-4206-D989-E0B5-9F529A7601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75484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D1EEC-79F4-1613-5565-A06E52839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1C2E314-0E78-39EA-9235-DC6E19952C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35EC3DF-9A31-1BFF-F6CE-3B16501C2E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9FB4323-82AE-40A4-5CE4-9C918EDA46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22779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0" name="Rettangolo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1" name="Rettangolo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2" name="Rettangolo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13" name="Connettore diritto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15" name="Connettore diritto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 greco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 rtlCol="0">
            <a:noAutofit/>
          </a:bodyPr>
          <a:lstStyle>
            <a:lvl1pPr>
              <a:defRPr sz="5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82DBDC9-B003-41F0-B8B2-2F0AA2C1B651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E64E86-02CD-4AD8-8F6E-73FB87F29031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0" name="Rettangolo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cxnSp>
        <p:nvCxnSpPr>
          <p:cNvPr id="11" name="Connettore diritto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 greco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14" name="Connettore diritto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6884175-B988-418C-8366-CD8114C73802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EF584B-7CE1-48A1-AB7A-1EEAB5F615CD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0" name="Rettangolo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4" name="Rettangolo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1" name="Rettangolo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22" name="Connettore diritto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tangolo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8" name="Pi greco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23" name="Connettore diritto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tangolo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7" name="Rettangolo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8" name="Rettangolo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9" name="Rettangolo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30" name="Rettangolo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31" name="Connettore diritto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ttangolo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33" name="Connettore diritto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rtlCol="0" anchor="b">
            <a:normAutofit/>
          </a:bodyPr>
          <a:lstStyle>
            <a:lvl1pPr algn="l">
              <a:defRPr sz="5400" b="0" cap="none" baseline="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F956552-D53A-4557-8C38-42CBEA2EE1F9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68A04E6-3A63-4A5D-901F-B7E0EE19AFD7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89D5404-FB42-4B9E-BE7A-7821366B0BBC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A63B92F-6927-4909-8675-8FB028AE3CD8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6" name="Rettangolo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cxnSp>
        <p:nvCxnSpPr>
          <p:cNvPr id="7" name="Connettore diritto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tangolo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CB5D043-5A31-4D67-9FB4-6681AB6A05C6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cxnSp>
        <p:nvCxnSpPr>
          <p:cNvPr id="10" name="Connettore diritto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tangolo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6764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2133600"/>
            <a:ext cx="3293422" cy="40386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B44B99B-722F-4DC5-AC4D-948C49352303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6764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immagine 2" descr="Segnaposto vuoto per aggiungere un'immagine. Fare clic sul segnaposto e selezionare l'immagine che si vuole aggiungere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 rtlCol="0"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074240" y="2133600"/>
            <a:ext cx="3293422" cy="40386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39C2E7C-B484-43C6-BE81-E8A28A90F8D9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  <p:cxnSp>
        <p:nvCxnSpPr>
          <p:cNvPr id="10" name="Connettore diritto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3" name="Rettangolo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cxnSp>
        <p:nvCxnSpPr>
          <p:cNvPr id="14" name="Connettore diritto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diritto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 greco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16" name="Connettore diritto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dirty="0"/>
              <a:t>Fare clic per modificare gli stili del testo dello schema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62DE71F0-C68A-46D7-94E0-C7A236B6AC63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0_1E3490F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8_898D41D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9_3A794DA8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B_49E35EF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6_EFC8040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1_79465DBB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2_FCD325A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18/10/relationships/comments" Target="../comments/modernComment_113_74688AF0.xml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4_8E64026E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5_6F5A24AE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7_88267C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6_68D5A90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428460" y="826588"/>
            <a:ext cx="9282367" cy="2680127"/>
          </a:xfrm>
        </p:spPr>
        <p:txBody>
          <a:bodyPr rtlCol="0"/>
          <a:lstStyle/>
          <a:p>
            <a:pPr algn="ctr" rtl="0"/>
            <a:r>
              <a:rPr lang="it-IT" dirty="0"/>
              <a:t>Garbage Classification Using Machine Learning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311422" y="3789041"/>
            <a:ext cx="7516442" cy="639688"/>
          </a:xfrm>
        </p:spPr>
        <p:txBody>
          <a:bodyPr rtlCol="0"/>
          <a:lstStyle/>
          <a:p>
            <a:pPr algn="ctr" rtl="0"/>
            <a:r>
              <a:rPr lang="it-IT" dirty="0"/>
              <a:t>Data Science and Management Project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6652C106-5169-9A99-6B95-B71FC64A806A}"/>
              </a:ext>
            </a:extLst>
          </p:cNvPr>
          <p:cNvCxnSpPr/>
          <p:nvPr/>
        </p:nvCxnSpPr>
        <p:spPr>
          <a:xfrm>
            <a:off x="2998068" y="4437112"/>
            <a:ext cx="835292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ottotitolo 2">
            <a:extLst>
              <a:ext uri="{FF2B5EF4-FFF2-40B4-BE49-F238E27FC236}">
                <a16:creationId xmlns:a16="http://schemas.microsoft.com/office/drawing/2014/main" id="{9BB1DB73-856A-C3A8-C73C-6E2AEE6AB6BB}"/>
              </a:ext>
            </a:extLst>
          </p:cNvPr>
          <p:cNvSpPr txBox="1">
            <a:spLocks/>
          </p:cNvSpPr>
          <p:nvPr/>
        </p:nvSpPr>
        <p:spPr>
          <a:xfrm>
            <a:off x="3311422" y="4585280"/>
            <a:ext cx="7516442" cy="639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Euphemia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dirty="0"/>
              <a:t>Benassati Andrea &amp; Lodesani Simone</a:t>
            </a:r>
          </a:p>
        </p:txBody>
      </p:sp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E02201-6FEB-57D1-A37C-B5FF93706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1B437E-4316-DDE7-B5FC-FFC15D90209D}"/>
              </a:ext>
            </a:extLst>
          </p:cNvPr>
          <p:cNvSpPr txBox="1">
            <a:spLocks/>
          </p:cNvSpPr>
          <p:nvPr/>
        </p:nvSpPr>
        <p:spPr>
          <a:xfrm>
            <a:off x="3142084" y="332656"/>
            <a:ext cx="539545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Test su Immagini Esterne</a:t>
            </a:r>
          </a:p>
        </p:txBody>
      </p:sp>
      <p:pic>
        <p:nvPicPr>
          <p:cNvPr id="4" name="Immagine 3" descr="Immagine che contiene testo, catalogo&#10;&#10;Il contenuto generato dall'IA potrebbe non essere corretto.">
            <a:extLst>
              <a:ext uri="{FF2B5EF4-FFF2-40B4-BE49-F238E27FC236}">
                <a16:creationId xmlns:a16="http://schemas.microsoft.com/office/drawing/2014/main" id="{CCF61C44-4B54-28A3-F57D-C4974E7C42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412" y="1350153"/>
            <a:ext cx="4474793" cy="49411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magine 5" descr="Immagine che contiene testo, bibita analcolica&#10;&#10;Il contenuto generato dall'IA potrebbe non essere corretto.">
            <a:extLst>
              <a:ext uri="{FF2B5EF4-FFF2-40B4-BE49-F238E27FC236}">
                <a16:creationId xmlns:a16="http://schemas.microsoft.com/office/drawing/2014/main" id="{051F2D63-BB1E-9954-9269-CEF1158F33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5860" y="1350153"/>
            <a:ext cx="4519018" cy="49411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773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622C9B-8108-9D25-9F5F-41F3A24D8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E57646-F6CE-B17B-DD3F-76B91881FCD4}"/>
              </a:ext>
            </a:extLst>
          </p:cNvPr>
          <p:cNvSpPr txBox="1">
            <a:spLocks/>
          </p:cNvSpPr>
          <p:nvPr/>
        </p:nvSpPr>
        <p:spPr>
          <a:xfrm>
            <a:off x="2998068" y="341500"/>
            <a:ext cx="539545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Test su Immagini Esterne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0787649-D64A-9A0B-409A-860FBF138B25}"/>
              </a:ext>
            </a:extLst>
          </p:cNvPr>
          <p:cNvSpPr txBox="1"/>
          <p:nvPr/>
        </p:nvSpPr>
        <p:spPr>
          <a:xfrm>
            <a:off x="2710036" y="980728"/>
            <a:ext cx="65475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it-IT" b="1" dirty="0">
                <a:solidFill>
                  <a:srgbClr val="D0B40A"/>
                </a:solidFill>
              </a:rPr>
              <a:t>Analisi sulle due classi più problematiche: Glass e Paper</a:t>
            </a:r>
            <a:endParaRPr lang="it-IT" dirty="0"/>
          </a:p>
        </p:txBody>
      </p:sp>
      <p:pic>
        <p:nvPicPr>
          <p:cNvPr id="9" name="Immagine 8" descr="Immagine che contiene testo, schermata, libro, Brochure&#10;&#10;Il contenuto generato dall'IA potrebbe non essere corretto.">
            <a:extLst>
              <a:ext uri="{FF2B5EF4-FFF2-40B4-BE49-F238E27FC236}">
                <a16:creationId xmlns:a16="http://schemas.microsoft.com/office/drawing/2014/main" id="{3F95F67E-F3BB-B2EB-EFB9-DBC5B3193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962" y="1772815"/>
            <a:ext cx="4934337" cy="38164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magine 10" descr="Immagine che contiene bottiglia, testo, bibita analcolica, design&#10;&#10;Il contenuto generato dall'IA potrebbe non essere corretto.">
            <a:extLst>
              <a:ext uri="{FF2B5EF4-FFF2-40B4-BE49-F238E27FC236}">
                <a16:creationId xmlns:a16="http://schemas.microsoft.com/office/drawing/2014/main" id="{85BD89D9-A297-278F-FD77-F6B1F571B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844" y="1772815"/>
            <a:ext cx="4732491" cy="38164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102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69642-F389-1B58-33F2-3BE371BE5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F2BEA0-3BC4-5392-DCF7-8F63695D1ECD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Conclusioni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05B43FE-0B18-B279-5E1F-3CB2ADCCD29F}"/>
              </a:ext>
            </a:extLst>
          </p:cNvPr>
          <p:cNvSpPr txBox="1"/>
          <p:nvPr/>
        </p:nvSpPr>
        <p:spPr>
          <a:xfrm>
            <a:off x="1220273" y="1052737"/>
            <a:ext cx="9385387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1. Efficacia del Transfer Learning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MobileNetV2 ha raggiunto I'83% di accuratezza con meno di 2.000 immagini. L'approccio 'Head-</a:t>
            </a:r>
            <a:r>
              <a:rPr lang="it-IT" dirty="0" err="1">
                <a:cs typeface="Arial" panose="020B0604020202020204" pitchFamily="34" charset="0"/>
              </a:rPr>
              <a:t>Only</a:t>
            </a:r>
            <a:r>
              <a:rPr lang="it-IT" dirty="0">
                <a:cs typeface="Arial" panose="020B0604020202020204" pitchFamily="34" charset="0"/>
              </a:rPr>
              <a:t>' si è dimostrato superiore al Fine-Tuning, confermando l'alta efficienza delle feature </a:t>
            </a:r>
            <a:r>
              <a:rPr lang="it-IT" dirty="0" err="1">
                <a:cs typeface="Arial" panose="020B0604020202020204" pitchFamily="34" charset="0"/>
              </a:rPr>
              <a:t>pre</a:t>
            </a:r>
            <a:r>
              <a:rPr lang="it-IT" dirty="0">
                <a:cs typeface="Arial" panose="020B0604020202020204" pitchFamily="34" charset="0"/>
              </a:rPr>
              <a:t>-addestrate per dataset limitati.</a:t>
            </a:r>
          </a:p>
          <a:p>
            <a:pPr marR="5080">
              <a:spcBef>
                <a:spcPts val="600"/>
              </a:spcBef>
            </a:pPr>
            <a:endParaRPr lang="it-IT" b="1" dirty="0">
              <a:solidFill>
                <a:srgbClr val="D0B40A"/>
              </a:solidFill>
              <a:cs typeface="Arial" panose="020B0604020202020204" pitchFamily="34" charset="0"/>
            </a:endParaRPr>
          </a:p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2. Criticità delle Classi Minoritarie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La classe 'Trash' (solo 96 campioni) ha sofferto di una bassa Recall. Inoltre l'ambiguità intrinseca della categoria e Io sbilanciamento dei dati ha ulteriormente complicato la classificazione</a:t>
            </a:r>
          </a:p>
          <a:p>
            <a:pPr marR="5080">
              <a:spcBef>
                <a:spcPts val="600"/>
              </a:spcBef>
            </a:pPr>
            <a:endParaRPr lang="it-IT" b="1" dirty="0">
              <a:solidFill>
                <a:srgbClr val="D0B40A"/>
              </a:solidFill>
              <a:cs typeface="Arial" panose="020B0604020202020204" pitchFamily="34" charset="0"/>
            </a:endParaRPr>
          </a:p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3. Generalizzazione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Il gap di performance sulle immagini esterne (54% vs 83%) evidenzia la necessità di 'Domain Adaptation'. Per un'applicazione industriale robusta, è necessario addestrare il modello su sfondi variegati e considerare sistemi 'Human-in-the-loop’.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Si rende inoltre fondamentale una classificazione chiara alla radice delle classi.</a:t>
            </a:r>
          </a:p>
        </p:txBody>
      </p:sp>
    </p:spTree>
    <p:extLst>
      <p:ext uri="{BB962C8B-B14F-4D97-AF65-F5344CB8AC3E}">
        <p14:creationId xmlns:p14="http://schemas.microsoft.com/office/powerpoint/2010/main" val="123963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18CC0305-8FFB-0459-FFA4-8877720BE23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0013" y="3717032"/>
            <a:ext cx="6196012" cy="2455168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6600" dirty="0"/>
              <a:t>GRAZIE PER </a:t>
            </a:r>
          </a:p>
          <a:p>
            <a:r>
              <a:rPr lang="it-IT" sz="6600" dirty="0"/>
              <a:t>L’ATTENZIONE</a:t>
            </a:r>
          </a:p>
        </p:txBody>
      </p:sp>
    </p:spTree>
    <p:extLst>
      <p:ext uri="{BB962C8B-B14F-4D97-AF65-F5344CB8AC3E}">
        <p14:creationId xmlns:p14="http://schemas.microsoft.com/office/powerpoint/2010/main" val="113845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36217D-FC18-FD9A-D0D6-2C3072B86B01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611553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Introduzione e Obiettivi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10C8589-62D5-8E9E-6F05-2AB58572A6B8}"/>
              </a:ext>
            </a:extLst>
          </p:cNvPr>
          <p:cNvSpPr txBox="1"/>
          <p:nvPr/>
        </p:nvSpPr>
        <p:spPr>
          <a:xfrm>
            <a:off x="1212691" y="1279496"/>
            <a:ext cx="93558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200" dirty="0">
                <a:cs typeface="Arial" panose="020B0604020202020204" pitchFamily="34" charset="0"/>
              </a:rPr>
              <a:t>La crescita esponenziale dei rifiuti rende la segregazione manuale inefficiente, costosa e soggetta a errori. L'automazione tramite Computer Vision è essenziale per il riciclo sostenibile.</a:t>
            </a:r>
          </a:p>
          <a:p>
            <a:pPr marR="5080">
              <a:spcBef>
                <a:spcPts val="1200"/>
              </a:spcBef>
            </a:pPr>
            <a:r>
              <a:rPr lang="it-IT" sz="2200" dirty="0">
                <a:cs typeface="Arial" panose="020B0604020202020204" pitchFamily="34" charset="0"/>
              </a:rPr>
              <a:t>Il compito è di sviluppare un sistema di classificazione per 6 categorie di rifiuti: Cardboard, Glass, Metal. Paper, Plastic, Trash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E8093A7-7005-BCD4-AFDE-ECBF39F419FE}"/>
              </a:ext>
            </a:extLst>
          </p:cNvPr>
          <p:cNvSpPr txBox="1"/>
          <p:nvPr/>
        </p:nvSpPr>
        <p:spPr>
          <a:xfrm>
            <a:off x="1232501" y="3639512"/>
            <a:ext cx="935589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200" b="1" u="sng" dirty="0">
                <a:solidFill>
                  <a:srgbClr val="D0B40A"/>
                </a:solidFill>
                <a:cs typeface="Arial" panose="020B0604020202020204" pitchFamily="34" charset="0"/>
              </a:rPr>
              <a:t>OBIETTIVI: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>
                <a:cs typeface="Arial" panose="020B0604020202020204" pitchFamily="34" charset="0"/>
              </a:rPr>
              <a:t>Gestione dati </a:t>
            </a:r>
            <a:r>
              <a:rPr lang="it-IT" sz="2200" dirty="0">
                <a:cs typeface="Arial" panose="020B0604020202020204" pitchFamily="34" charset="0"/>
              </a:rPr>
              <a:t>tramite struttura database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dirty="0">
                <a:cs typeface="Arial" panose="020B0604020202020204" pitchFamily="34" charset="0"/>
              </a:rPr>
              <a:t>Analisi </a:t>
            </a:r>
            <a:r>
              <a:rPr lang="it-IT" sz="2200" b="1" dirty="0">
                <a:cs typeface="Arial" panose="020B0604020202020204" pitchFamily="34" charset="0"/>
              </a:rPr>
              <a:t>EDA</a:t>
            </a:r>
            <a:r>
              <a:rPr lang="it-IT" sz="2200" dirty="0">
                <a:cs typeface="Arial" panose="020B0604020202020204" pitchFamily="34" charset="0"/>
              </a:rPr>
              <a:t> per analizzare dataset originale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>
                <a:cs typeface="Arial" panose="020B0604020202020204" pitchFamily="34" charset="0"/>
              </a:rPr>
              <a:t>Confronto</a:t>
            </a:r>
            <a:r>
              <a:rPr lang="it-IT" sz="2200" dirty="0">
                <a:cs typeface="Arial" panose="020B0604020202020204" pitchFamily="34" charset="0"/>
              </a:rPr>
              <a:t> di più </a:t>
            </a:r>
            <a:r>
              <a:rPr lang="it-IT" sz="2200" b="1" dirty="0">
                <a:cs typeface="Arial" panose="020B0604020202020204" pitchFamily="34" charset="0"/>
              </a:rPr>
              <a:t>modelli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>
                <a:cs typeface="Arial" panose="020B0604020202020204" pitchFamily="34" charset="0"/>
              </a:rPr>
              <a:t>Test Reale </a:t>
            </a:r>
            <a:r>
              <a:rPr lang="it-IT" sz="2200" dirty="0">
                <a:cs typeface="Arial" panose="020B0604020202020204" pitchFamily="34" charset="0"/>
              </a:rPr>
              <a:t>utilizzando foto scattate da noi</a:t>
            </a:r>
          </a:p>
        </p:txBody>
      </p:sp>
    </p:spTree>
    <p:extLst>
      <p:ext uri="{BB962C8B-B14F-4D97-AF65-F5344CB8AC3E}">
        <p14:creationId xmlns:p14="http://schemas.microsoft.com/office/powerpoint/2010/main" val="402286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0434D-9C52-723B-2F98-EA3028593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4">
            <a:extLst>
              <a:ext uri="{FF2B5EF4-FFF2-40B4-BE49-F238E27FC236}">
                <a16:creationId xmlns:a16="http://schemas.microsoft.com/office/drawing/2014/main" id="{2327A33C-F083-C9AF-60BB-202341ECAFEE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942284" y="2221485"/>
            <a:ext cx="1728192" cy="1606844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F0128B8B-6477-14A8-A4EB-1E69BB888A3F}"/>
              </a:ext>
            </a:extLst>
          </p:cNvPr>
          <p:cNvSpPr/>
          <p:nvPr/>
        </p:nvSpPr>
        <p:spPr>
          <a:xfrm>
            <a:off x="5266320" y="3324293"/>
            <a:ext cx="1080120" cy="193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A64E662-8E0B-F872-BE37-BE0356F97D27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Struttura SQL e Gestione dei Dati</a:t>
            </a:r>
          </a:p>
        </p:txBody>
      </p:sp>
      <p:pic>
        <p:nvPicPr>
          <p:cNvPr id="6" name="object 2">
            <a:extLst>
              <a:ext uri="{FF2B5EF4-FFF2-40B4-BE49-F238E27FC236}">
                <a16:creationId xmlns:a16="http://schemas.microsoft.com/office/drawing/2014/main" id="{A4DB6CD6-36AB-BD21-9CFB-95DBD710770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41884" y="2126733"/>
            <a:ext cx="2016224" cy="1606844"/>
          </a:xfrm>
          <a:prstGeom prst="rect">
            <a:avLst/>
          </a:prstGeom>
        </p:spPr>
      </p:pic>
      <p:sp>
        <p:nvSpPr>
          <p:cNvPr id="8" name="Freccia a destra 7">
            <a:extLst>
              <a:ext uri="{FF2B5EF4-FFF2-40B4-BE49-F238E27FC236}">
                <a16:creationId xmlns:a16="http://schemas.microsoft.com/office/drawing/2014/main" id="{A3B512A2-78B7-601A-FC29-6B0AAC506B33}"/>
              </a:ext>
            </a:extLst>
          </p:cNvPr>
          <p:cNvSpPr/>
          <p:nvPr/>
        </p:nvSpPr>
        <p:spPr>
          <a:xfrm>
            <a:off x="3754152" y="2705089"/>
            <a:ext cx="792088" cy="576064"/>
          </a:xfrm>
          <a:prstGeom prst="rightArrow">
            <a:avLst/>
          </a:prstGeom>
          <a:solidFill>
            <a:srgbClr val="002D6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526FC5D1-F3BB-6E89-F52C-5765EDE95DD4}"/>
              </a:ext>
            </a:extLst>
          </p:cNvPr>
          <p:cNvSpPr/>
          <p:nvPr/>
        </p:nvSpPr>
        <p:spPr>
          <a:xfrm>
            <a:off x="7066520" y="2736875"/>
            <a:ext cx="792088" cy="576064"/>
          </a:xfrm>
          <a:prstGeom prst="rightArrow">
            <a:avLst/>
          </a:prstGeom>
          <a:solidFill>
            <a:srgbClr val="002D6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4B9DE808-39A6-BF0C-AAC9-66D4BD526B2D}"/>
              </a:ext>
            </a:extLst>
          </p:cNvPr>
          <p:cNvSpPr/>
          <p:nvPr/>
        </p:nvSpPr>
        <p:spPr>
          <a:xfrm>
            <a:off x="8254652" y="2437433"/>
            <a:ext cx="2160240" cy="1296144"/>
          </a:xfrm>
          <a:prstGeom prst="roundRect">
            <a:avLst/>
          </a:prstGeom>
          <a:noFill/>
          <a:ln w="57150">
            <a:solidFill>
              <a:srgbClr val="002D6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A2B8DA3-E44A-0C83-1A1A-D8ED9E5E9AB1}"/>
              </a:ext>
            </a:extLst>
          </p:cNvPr>
          <p:cNvSpPr txBox="1"/>
          <p:nvPr/>
        </p:nvSpPr>
        <p:spPr>
          <a:xfrm>
            <a:off x="1593912" y="2930155"/>
            <a:ext cx="1512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2.527 immagini grezze classificate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088D018-61FE-FF98-3B0B-B09353447EBB}"/>
              </a:ext>
            </a:extLst>
          </p:cNvPr>
          <p:cNvSpPr txBox="1"/>
          <p:nvPr/>
        </p:nvSpPr>
        <p:spPr>
          <a:xfrm>
            <a:off x="5266320" y="293015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Salvataggio Metadati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BAF911D-60B8-BC9B-0DFF-97E7FD71BC12}"/>
              </a:ext>
            </a:extLst>
          </p:cNvPr>
          <p:cNvSpPr txBox="1"/>
          <p:nvPr/>
        </p:nvSpPr>
        <p:spPr>
          <a:xfrm>
            <a:off x="8794712" y="2851274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Training Pipeline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11A3616-FB19-47B9-8AB8-123FA581651C}"/>
              </a:ext>
            </a:extLst>
          </p:cNvPr>
          <p:cNvSpPr txBox="1"/>
          <p:nvPr/>
        </p:nvSpPr>
        <p:spPr>
          <a:xfrm>
            <a:off x="1701924" y="1607339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dirty="0"/>
              <a:t>Storage Locale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E33133C-5DBC-5603-6138-2526CBB941CB}"/>
              </a:ext>
            </a:extLst>
          </p:cNvPr>
          <p:cNvSpPr txBox="1"/>
          <p:nvPr/>
        </p:nvSpPr>
        <p:spPr>
          <a:xfrm>
            <a:off x="5230316" y="1614423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dirty="0"/>
              <a:t>PostgreSQL Database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CAA1FC0-8FEA-30F1-9A88-C41A411466F5}"/>
              </a:ext>
            </a:extLst>
          </p:cNvPr>
          <p:cNvSpPr txBox="1"/>
          <p:nvPr/>
        </p:nvSpPr>
        <p:spPr>
          <a:xfrm>
            <a:off x="1337157" y="5408621"/>
            <a:ext cx="96804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200" dirty="0">
                <a:cs typeface="Arial" panose="020B0604020202020204" pitchFamily="34" charset="0"/>
              </a:rPr>
              <a:t>Le tabelle tracciano i percorsi dei file, le etichette e la suddivisione tra Training (70%), </a:t>
            </a:r>
            <a:r>
              <a:rPr lang="it-IT" sz="2200" dirty="0" err="1">
                <a:cs typeface="Arial" panose="020B0604020202020204" pitchFamily="34" charset="0"/>
              </a:rPr>
              <a:t>Validation</a:t>
            </a:r>
            <a:r>
              <a:rPr lang="it-IT" sz="2200" dirty="0">
                <a:cs typeface="Arial" panose="020B0604020202020204" pitchFamily="34" charset="0"/>
              </a:rPr>
              <a:t> (15%) e Test (15%) per assicurare riproducibilità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7A2C61D-A271-A284-B82C-FD5DEE13B748}"/>
              </a:ext>
            </a:extLst>
          </p:cNvPr>
          <p:cNvSpPr txBox="1"/>
          <p:nvPr/>
        </p:nvSpPr>
        <p:spPr>
          <a:xfrm>
            <a:off x="1238483" y="1080477"/>
            <a:ext cx="96804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200" dirty="0">
                <a:cs typeface="Arial" panose="020B0604020202020204" pitchFamily="34" charset="0"/>
              </a:rPr>
              <a:t>Per garantire efficienza e scalabilità separiamo storage fisico dai metadati</a:t>
            </a:r>
          </a:p>
        </p:txBody>
      </p:sp>
      <p:pic>
        <p:nvPicPr>
          <p:cNvPr id="22" name="Immagine 21" descr="Immagine che contiene testo, schermata, software, Software multimediale">
            <a:extLst>
              <a:ext uri="{FF2B5EF4-FFF2-40B4-BE49-F238E27FC236}">
                <a16:creationId xmlns:a16="http://schemas.microsoft.com/office/drawing/2014/main" id="{D1F0E357-B64F-5B67-F2C1-4A9E7A4C00E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9281" t="47673" r="20461" b="40395"/>
          <a:stretch>
            <a:fillRect/>
          </a:stretch>
        </p:blipFill>
        <p:spPr>
          <a:xfrm>
            <a:off x="1542211" y="4139175"/>
            <a:ext cx="8528337" cy="949923"/>
          </a:xfrm>
          <a:prstGeom prst="rect">
            <a:avLst/>
          </a:prstGeom>
          <a:ln w="19050">
            <a:solidFill>
              <a:srgbClr val="D0B40A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A3E417A6-27AE-674D-7DEB-293C81DC68A1}"/>
              </a:ext>
            </a:extLst>
          </p:cNvPr>
          <p:cNvCxnSpPr>
            <a:stCxn id="7" idx="2"/>
            <a:endCxn id="22" idx="0"/>
          </p:cNvCxnSpPr>
          <p:nvPr/>
        </p:nvCxnSpPr>
        <p:spPr>
          <a:xfrm>
            <a:off x="5806380" y="3828329"/>
            <a:ext cx="0" cy="310846"/>
          </a:xfrm>
          <a:prstGeom prst="straightConnector1">
            <a:avLst/>
          </a:prstGeom>
          <a:ln>
            <a:solidFill>
              <a:srgbClr val="002D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465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568CA-338F-70A9-30A9-04C2A777C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EFD098-E578-B2BB-C921-99C8FEB50002}"/>
              </a:ext>
            </a:extLst>
          </p:cNvPr>
          <p:cNvSpPr txBox="1">
            <a:spLocks/>
          </p:cNvSpPr>
          <p:nvPr/>
        </p:nvSpPr>
        <p:spPr>
          <a:xfrm>
            <a:off x="2494012" y="268366"/>
            <a:ext cx="6819366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Exploratory Data Analysis (EDA)</a:t>
            </a:r>
          </a:p>
        </p:txBody>
      </p:sp>
      <p:pic>
        <p:nvPicPr>
          <p:cNvPr id="3" name="Immagine 2" descr="Immagine che contiene testo, schermata, diagramma, linea&#10;&#10;Il contenuto generato dall'IA potrebbe non essere corretto.">
            <a:extLst>
              <a:ext uri="{FF2B5EF4-FFF2-40B4-BE49-F238E27FC236}">
                <a16:creationId xmlns:a16="http://schemas.microsoft.com/office/drawing/2014/main" id="{8A5221D6-F2F8-674B-94DC-7DA6E39098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981" y="1376151"/>
            <a:ext cx="6480720" cy="2896261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397845C-D26A-DDBC-509B-C110A569D800}"/>
              </a:ext>
            </a:extLst>
          </p:cNvPr>
          <p:cNvSpPr txBox="1"/>
          <p:nvPr/>
        </p:nvSpPr>
        <p:spPr>
          <a:xfrm>
            <a:off x="1143899" y="5245749"/>
            <a:ext cx="2070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dirty="0">
                <a:cs typeface="Arial" panose="020B0604020202020204" pitchFamily="34" charset="0"/>
              </a:rPr>
              <a:t>Totale di 2.527 immagini divise in 6 classi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316A893-1B22-BD36-D673-A80080D474D7}"/>
              </a:ext>
            </a:extLst>
          </p:cNvPr>
          <p:cNvSpPr txBox="1"/>
          <p:nvPr/>
        </p:nvSpPr>
        <p:spPr>
          <a:xfrm>
            <a:off x="1143899" y="4605644"/>
            <a:ext cx="2070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b="1" dirty="0">
                <a:solidFill>
                  <a:srgbClr val="D0B40A"/>
                </a:solidFill>
                <a:cs typeface="Arial" panose="020B0604020202020204" pitchFamily="34" charset="0"/>
              </a:rPr>
              <a:t>COMPOSIZIONE DEL DATASET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16F70B7-4D98-F57B-96A1-2F505FE69773}"/>
              </a:ext>
            </a:extLst>
          </p:cNvPr>
          <p:cNvSpPr txBox="1"/>
          <p:nvPr/>
        </p:nvSpPr>
        <p:spPr>
          <a:xfrm>
            <a:off x="4249189" y="4999528"/>
            <a:ext cx="27363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dirty="0">
                <a:cs typeface="Arial" panose="020B0604020202020204" pitchFamily="34" charset="0"/>
              </a:rPr>
              <a:t>Esiste una classe sottorappresentata. </a:t>
            </a:r>
            <a:r>
              <a:rPr lang="it-IT" sz="1600" i="1" dirty="0">
                <a:cs typeface="Arial" panose="020B0604020202020204" pitchFamily="34" charset="0"/>
              </a:rPr>
              <a:t>Paper</a:t>
            </a:r>
            <a:r>
              <a:rPr lang="it-IT" sz="1600" dirty="0">
                <a:cs typeface="Arial" panose="020B0604020202020204" pitchFamily="34" charset="0"/>
              </a:rPr>
              <a:t> conta 416 campioni mentre </a:t>
            </a:r>
            <a:r>
              <a:rPr lang="it-IT" sz="1600" i="1" dirty="0">
                <a:cs typeface="Arial" panose="020B0604020202020204" pitchFamily="34" charset="0"/>
              </a:rPr>
              <a:t>Trash</a:t>
            </a:r>
            <a:r>
              <a:rPr lang="it-IT" sz="1600" dirty="0">
                <a:cs typeface="Arial" panose="020B0604020202020204" pitchFamily="34" charset="0"/>
              </a:rPr>
              <a:t> ne ha solo 96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308DE72-A3D2-E138-3BBF-E63A1B6B4484}"/>
              </a:ext>
            </a:extLst>
          </p:cNvPr>
          <p:cNvSpPr txBox="1"/>
          <p:nvPr/>
        </p:nvSpPr>
        <p:spPr>
          <a:xfrm>
            <a:off x="4393205" y="4605644"/>
            <a:ext cx="24482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b="1" dirty="0">
                <a:solidFill>
                  <a:srgbClr val="D0B40A"/>
                </a:solidFill>
                <a:cs typeface="Arial" panose="020B0604020202020204" pitchFamily="34" charset="0"/>
              </a:rPr>
              <a:t>SFIDA: BILANCIAMENTO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22CB0C5-36CC-19AB-93CE-981DE8DE3235}"/>
              </a:ext>
            </a:extLst>
          </p:cNvPr>
          <p:cNvSpPr txBox="1"/>
          <p:nvPr/>
        </p:nvSpPr>
        <p:spPr>
          <a:xfrm>
            <a:off x="7771781" y="4996560"/>
            <a:ext cx="25678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dirty="0">
                <a:cs typeface="Arial" panose="020B0604020202020204" pitchFamily="34" charset="0"/>
              </a:rPr>
              <a:t>Buona variabilità inter-classe a parte trash. Sfondo sempre bianco, illuminazione abbastanza omogenee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BB0AADE2-C889-7FA6-92C0-C04924DFBD5D}"/>
              </a:ext>
            </a:extLst>
          </p:cNvPr>
          <p:cNvSpPr txBox="1"/>
          <p:nvPr/>
        </p:nvSpPr>
        <p:spPr>
          <a:xfrm>
            <a:off x="8020589" y="4605644"/>
            <a:ext cx="20701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b="1" dirty="0">
                <a:solidFill>
                  <a:srgbClr val="D0B40A"/>
                </a:solidFill>
                <a:cs typeface="Arial" panose="020B0604020202020204" pitchFamily="34" charset="0"/>
              </a:rPr>
              <a:t>VARIABILITÀ VISIVA</a:t>
            </a:r>
          </a:p>
        </p:txBody>
      </p:sp>
    </p:spTree>
    <p:extLst>
      <p:ext uri="{BB962C8B-B14F-4D97-AF65-F5344CB8AC3E}">
        <p14:creationId xmlns:p14="http://schemas.microsoft.com/office/powerpoint/2010/main" val="424169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B8413-1CA2-0AE2-F598-A903255D3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96DDFD-CDA7-10E5-CCA1-D09C34A54A69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Pipeline dei Dati e </a:t>
            </a:r>
            <a:r>
              <a:rPr lang="it-IT" b="1" dirty="0" err="1"/>
              <a:t>Preprocessing</a:t>
            </a:r>
            <a:endParaRPr lang="it-IT" b="1" dirty="0"/>
          </a:p>
        </p:txBody>
      </p:sp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E2E0AC28-47D4-27BF-04DF-92343C29B0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834160"/>
              </p:ext>
            </p:extLst>
          </p:nvPr>
        </p:nvGraphicFramePr>
        <p:xfrm>
          <a:off x="1053852" y="2245189"/>
          <a:ext cx="9649072" cy="2376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020AD7BF-1E36-8B0E-4839-862A8969A715}"/>
              </a:ext>
            </a:extLst>
          </p:cNvPr>
          <p:cNvSpPr txBox="1"/>
          <p:nvPr/>
        </p:nvSpPr>
        <p:spPr>
          <a:xfrm>
            <a:off x="1217755" y="1124744"/>
            <a:ext cx="93558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  <a:spcAft>
                <a:spcPts val="600"/>
              </a:spcAft>
            </a:pPr>
            <a:r>
              <a:rPr lang="it-IT" sz="2200" dirty="0">
                <a:cs typeface="Arial" panose="020B0604020202020204" pitchFamily="34" charset="0"/>
              </a:rPr>
              <a:t>La pipeline è progettata per ottimizzare l'uso della memoria.</a:t>
            </a:r>
          </a:p>
          <a:p>
            <a:pPr marR="5080">
              <a:spcBef>
                <a:spcPts val="600"/>
              </a:spcBef>
              <a:spcAft>
                <a:spcPts val="600"/>
              </a:spcAft>
            </a:pPr>
            <a:r>
              <a:rPr lang="it-IT" sz="2200" dirty="0">
                <a:cs typeface="Arial" panose="020B0604020202020204" pitchFamily="34" charset="0"/>
              </a:rPr>
              <a:t>L'</a:t>
            </a:r>
            <a:r>
              <a:rPr lang="it-IT" sz="2200" dirty="0" err="1">
                <a:cs typeface="Arial" panose="020B0604020202020204" pitchFamily="34" charset="0"/>
              </a:rPr>
              <a:t>Augmentation</a:t>
            </a:r>
            <a:r>
              <a:rPr lang="it-IT" sz="2200" dirty="0">
                <a:cs typeface="Arial" panose="020B0604020202020204" pitchFamily="34" charset="0"/>
              </a:rPr>
              <a:t> viene applicata esclusivamente al set di training per introdurre variabilità e combattere l'</a:t>
            </a:r>
            <a:r>
              <a:rPr lang="it-IT" sz="2200" dirty="0" err="1">
                <a:cs typeface="Arial" panose="020B0604020202020204" pitchFamily="34" charset="0"/>
              </a:rPr>
              <a:t>overfitting</a:t>
            </a:r>
            <a:r>
              <a:rPr lang="it-IT" sz="2200" dirty="0">
                <a:cs typeface="Arial" panose="020B0604020202020204" pitchFamily="34" charset="0"/>
              </a:rPr>
              <a:t>, critico dato il numero limitato di campioni.</a:t>
            </a: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4BA9ECA-70F0-9295-F86A-69D5D2CC184F}"/>
              </a:ext>
            </a:extLst>
          </p:cNvPr>
          <p:cNvGrpSpPr/>
          <p:nvPr/>
        </p:nvGrpSpPr>
        <p:grpSpPr>
          <a:xfrm>
            <a:off x="1269876" y="4005064"/>
            <a:ext cx="1440160" cy="864096"/>
            <a:chOff x="4240" y="631944"/>
            <a:chExt cx="1853959" cy="1112375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A1AAF40F-5D02-C106-3161-73A27CE641BD}"/>
                </a:ext>
              </a:extLst>
            </p:cNvPr>
            <p:cNvSpPr/>
            <p:nvPr/>
          </p:nvSpPr>
          <p:spPr>
            <a:xfrm>
              <a:off x="4240" y="631944"/>
              <a:ext cx="1853959" cy="11123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6BE530B1-15E2-37AD-9431-CCF5A7914813}"/>
                </a:ext>
              </a:extLst>
            </p:cNvPr>
            <p:cNvSpPr txBox="1"/>
            <p:nvPr/>
          </p:nvSpPr>
          <p:spPr>
            <a:xfrm>
              <a:off x="36820" y="664524"/>
              <a:ext cx="1788799" cy="104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000" b="0" kern="1200" dirty="0"/>
                <a:t>On-the-</a:t>
              </a:r>
              <a:r>
                <a:rPr lang="it-IT" sz="1000" b="0" kern="1200" dirty="0" err="1"/>
                <a:t>fly</a:t>
              </a:r>
              <a:r>
                <a:rPr lang="it-IT" sz="1000" b="0" kern="1200" dirty="0"/>
                <a:t> dal database</a:t>
              </a:r>
            </a:p>
          </p:txBody>
        </p: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539B78E6-8173-B615-C846-C528EA8C4560}"/>
              </a:ext>
            </a:extLst>
          </p:cNvPr>
          <p:cNvGrpSpPr/>
          <p:nvPr/>
        </p:nvGrpSpPr>
        <p:grpSpPr>
          <a:xfrm>
            <a:off x="3862164" y="4005064"/>
            <a:ext cx="1440160" cy="864096"/>
            <a:chOff x="4240" y="631944"/>
            <a:chExt cx="1853959" cy="1112375"/>
          </a:xfrm>
        </p:grpSpPr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7327A7D1-C339-9D0A-6CED-1F9EFFB430CE}"/>
                </a:ext>
              </a:extLst>
            </p:cNvPr>
            <p:cNvSpPr/>
            <p:nvPr/>
          </p:nvSpPr>
          <p:spPr>
            <a:xfrm>
              <a:off x="4240" y="631944"/>
              <a:ext cx="1853959" cy="11123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C9B91811-1692-713E-AC92-A41753BFBC21}"/>
                </a:ext>
              </a:extLst>
            </p:cNvPr>
            <p:cNvSpPr txBox="1"/>
            <p:nvPr/>
          </p:nvSpPr>
          <p:spPr>
            <a:xfrm>
              <a:off x="36820" y="664524"/>
              <a:ext cx="1788799" cy="104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000" b="0" kern="1200" dirty="0"/>
                <a:t>A 192x256 (H,W) pixel per la maggior parte dei modelli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5E497DC6-0815-002B-EE51-82E85A84E6FF}"/>
              </a:ext>
            </a:extLst>
          </p:cNvPr>
          <p:cNvGrpSpPr/>
          <p:nvPr/>
        </p:nvGrpSpPr>
        <p:grpSpPr>
          <a:xfrm>
            <a:off x="6459009" y="4005064"/>
            <a:ext cx="1440160" cy="864096"/>
            <a:chOff x="4240" y="631944"/>
            <a:chExt cx="1853959" cy="1112375"/>
          </a:xfrm>
        </p:grpSpPr>
        <p:sp>
          <p:nvSpPr>
            <p:cNvPr id="15" name="Rettangolo con angoli arrotondati 14">
              <a:extLst>
                <a:ext uri="{FF2B5EF4-FFF2-40B4-BE49-F238E27FC236}">
                  <a16:creationId xmlns:a16="http://schemas.microsoft.com/office/drawing/2014/main" id="{54501846-4338-23CF-DB1C-84C43173A229}"/>
                </a:ext>
              </a:extLst>
            </p:cNvPr>
            <p:cNvSpPr/>
            <p:nvPr/>
          </p:nvSpPr>
          <p:spPr>
            <a:xfrm>
              <a:off x="4240" y="631944"/>
              <a:ext cx="1853959" cy="11123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A7C618F5-F57C-E6A4-525C-A5BEDD214FA9}"/>
                </a:ext>
              </a:extLst>
            </p:cNvPr>
            <p:cNvSpPr txBox="1"/>
            <p:nvPr/>
          </p:nvSpPr>
          <p:spPr>
            <a:xfrm>
              <a:off x="36820" y="664524"/>
              <a:ext cx="1788799" cy="104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/>
              <a:r>
                <a:rPr lang="it-IT" sz="1000" dirty="0" err="1"/>
                <a:t>Strandardizzazione</a:t>
              </a:r>
              <a:r>
                <a:rPr lang="it-IT" sz="1000" dirty="0"/>
                <a:t> range [0,1] o [0,255] a seconda del modello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469A3327-15E9-8B37-B089-3CD4D767B063}"/>
              </a:ext>
            </a:extLst>
          </p:cNvPr>
          <p:cNvGrpSpPr/>
          <p:nvPr/>
        </p:nvGrpSpPr>
        <p:grpSpPr>
          <a:xfrm>
            <a:off x="9082695" y="3993563"/>
            <a:ext cx="1440160" cy="864096"/>
            <a:chOff x="4240" y="631944"/>
            <a:chExt cx="1853959" cy="1112375"/>
          </a:xfrm>
        </p:grpSpPr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8426B496-0776-73E7-F22C-A0DBD0F4A619}"/>
                </a:ext>
              </a:extLst>
            </p:cNvPr>
            <p:cNvSpPr/>
            <p:nvPr/>
          </p:nvSpPr>
          <p:spPr>
            <a:xfrm>
              <a:off x="4240" y="631944"/>
              <a:ext cx="1853959" cy="11123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7AF15F07-65BC-35BF-AFF1-3879A8ECF14A}"/>
                </a:ext>
              </a:extLst>
            </p:cNvPr>
            <p:cNvSpPr txBox="1"/>
            <p:nvPr/>
          </p:nvSpPr>
          <p:spPr>
            <a:xfrm>
              <a:off x="36820" y="664524"/>
              <a:ext cx="1788799" cy="104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/>
              <a:r>
                <a:rPr lang="it-IT" sz="1000" dirty="0"/>
                <a:t>Solo Training Set: rotazioni, flip, zoom, luminosità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3008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B919A-A4B9-B52B-0D91-C7626328E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3BC90F08-FF44-165C-79A8-82369E6BCAB4}"/>
              </a:ext>
            </a:extLst>
          </p:cNvPr>
          <p:cNvSpPr/>
          <p:nvPr/>
        </p:nvSpPr>
        <p:spPr>
          <a:xfrm>
            <a:off x="4283697" y="1196752"/>
            <a:ext cx="3069907" cy="5256584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DA16BF44-2217-47DB-2BBE-2A6D2FF420BE}"/>
              </a:ext>
            </a:extLst>
          </p:cNvPr>
          <p:cNvSpPr/>
          <p:nvPr/>
        </p:nvSpPr>
        <p:spPr>
          <a:xfrm>
            <a:off x="7513278" y="1203149"/>
            <a:ext cx="3069907" cy="5256584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8A7A59DB-9016-4365-5B29-FB9ECDB51073}"/>
              </a:ext>
            </a:extLst>
          </p:cNvPr>
          <p:cNvSpPr/>
          <p:nvPr/>
        </p:nvSpPr>
        <p:spPr>
          <a:xfrm>
            <a:off x="1053080" y="1196752"/>
            <a:ext cx="3069907" cy="5256584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4C5D0F2-53B7-56B3-2FE5-59C15032C733}"/>
              </a:ext>
            </a:extLst>
          </p:cNvPr>
          <p:cNvSpPr txBox="1">
            <a:spLocks/>
          </p:cNvSpPr>
          <p:nvPr/>
        </p:nvSpPr>
        <p:spPr>
          <a:xfrm>
            <a:off x="3137494" y="285904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Strategia di Modellazione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C8887D4-5486-01CB-A795-8BC1A002020A}"/>
              </a:ext>
            </a:extLst>
          </p:cNvPr>
          <p:cNvSpPr txBox="1"/>
          <p:nvPr/>
        </p:nvSpPr>
        <p:spPr>
          <a:xfrm>
            <a:off x="1203011" y="1425404"/>
            <a:ext cx="3307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000" b="1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1. </a:t>
            </a:r>
            <a:r>
              <a:rPr lang="it-IT" sz="2000" b="1" dirty="0" err="1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Logistic</a:t>
            </a:r>
            <a:r>
              <a:rPr lang="it-IT" sz="2000" b="1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it-IT" sz="2000" b="1" dirty="0" err="1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Regression</a:t>
            </a:r>
            <a:r>
              <a:rPr lang="it-IT" sz="2000" b="1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 (baseline)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C5C552A-136F-5282-303E-45EEB9881ECD}"/>
              </a:ext>
            </a:extLst>
          </p:cNvPr>
          <p:cNvSpPr txBox="1"/>
          <p:nvPr/>
        </p:nvSpPr>
        <p:spPr>
          <a:xfrm>
            <a:off x="1053852" y="2271496"/>
            <a:ext cx="302433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b="1" dirty="0">
                <a:cs typeface="Arial" panose="020B0604020202020204" pitchFamily="34" charset="0"/>
              </a:rPr>
              <a:t>Classificatore lineare semplice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Input: immagini in scala di grigi ridotte (64x48)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Scopo: Stabilire </a:t>
            </a:r>
            <a:r>
              <a:rPr lang="it-IT" b="1" dirty="0">
                <a:cs typeface="Arial" panose="020B0604020202020204" pitchFamily="34" charset="0"/>
              </a:rPr>
              <a:t>Lower </a:t>
            </a:r>
            <a:r>
              <a:rPr lang="it-IT" b="1" dirty="0" err="1">
                <a:cs typeface="Arial" panose="020B0604020202020204" pitchFamily="34" charset="0"/>
              </a:rPr>
              <a:t>Bound</a:t>
            </a:r>
            <a:endParaRPr lang="it-IT" b="1" dirty="0">
              <a:cs typeface="Arial" panose="020B0604020202020204" pitchFamily="34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5507F13-85DA-7B17-E709-ACFA30F50DBB}"/>
              </a:ext>
            </a:extLst>
          </p:cNvPr>
          <p:cNvSpPr txBox="1"/>
          <p:nvPr/>
        </p:nvSpPr>
        <p:spPr>
          <a:xfrm>
            <a:off x="4522963" y="1425404"/>
            <a:ext cx="3307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000" b="1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2. CNN custom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F05C5B55-F3B3-2BAE-1753-5AF133E2D9E6}"/>
              </a:ext>
            </a:extLst>
          </p:cNvPr>
          <p:cNvSpPr txBox="1"/>
          <p:nvPr/>
        </p:nvSpPr>
        <p:spPr>
          <a:xfrm>
            <a:off x="4282661" y="2001468"/>
            <a:ext cx="3024335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b="1" dirty="0">
                <a:cs typeface="Arial" panose="020B0604020202020204" pitchFamily="34" charset="0"/>
              </a:rPr>
              <a:t>Architettura Deep Learning</a:t>
            </a:r>
            <a:r>
              <a:rPr lang="it-IT" dirty="0">
                <a:cs typeface="Arial" panose="020B0604020202020204" pitchFamily="34" charset="0"/>
              </a:rPr>
              <a:t> addestrata </a:t>
            </a:r>
            <a:r>
              <a:rPr lang="it-IT" b="1" dirty="0">
                <a:cs typeface="Arial" panose="020B0604020202020204" pitchFamily="34" charset="0"/>
              </a:rPr>
              <a:t>da zero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Input: immagini normalizzate [0,1] dimensioni (256x192)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Struttura: 3 blocchi </a:t>
            </a:r>
            <a:r>
              <a:rPr lang="it-IT" dirty="0" err="1">
                <a:cs typeface="Arial" panose="020B0604020202020204" pitchFamily="34" charset="0"/>
              </a:rPr>
              <a:t>convoluzionali</a:t>
            </a:r>
            <a:r>
              <a:rPr lang="it-IT" dirty="0">
                <a:cs typeface="Arial" panose="020B0604020202020204" pitchFamily="34" charset="0"/>
              </a:rPr>
              <a:t> (32, 62, 128 filtri) con Batch e Max Pooling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Scopo: Valutare la </a:t>
            </a:r>
            <a:r>
              <a:rPr lang="it-IT" b="1" dirty="0">
                <a:cs typeface="Arial" panose="020B0604020202020204" pitchFamily="34" charset="0"/>
              </a:rPr>
              <a:t>capacità di apprendere feature spaziali senza conoscenze pregresse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E5AE94F0-9C91-B9FF-65E4-961B865FD5E3}"/>
              </a:ext>
            </a:extLst>
          </p:cNvPr>
          <p:cNvSpPr txBox="1"/>
          <p:nvPr/>
        </p:nvSpPr>
        <p:spPr>
          <a:xfrm>
            <a:off x="7799115" y="1425404"/>
            <a:ext cx="3307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000" b="1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3. Transfer Learning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06E1A898-2E96-0C45-E395-8F7C5149A308}"/>
              </a:ext>
            </a:extLst>
          </p:cNvPr>
          <p:cNvSpPr txBox="1"/>
          <p:nvPr/>
        </p:nvSpPr>
        <p:spPr>
          <a:xfrm>
            <a:off x="7558813" y="2001468"/>
            <a:ext cx="3024335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b="1" dirty="0">
                <a:cs typeface="Arial" panose="020B0604020202020204" pitchFamily="34" charset="0"/>
              </a:rPr>
              <a:t>Architettura MobileNetV2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Input: immagini [0,255] dimensioni (256x192)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Metodo: Utilizzare feature </a:t>
            </a:r>
            <a:r>
              <a:rPr lang="it-IT" dirty="0" err="1">
                <a:cs typeface="Arial" panose="020B0604020202020204" pitchFamily="34" charset="0"/>
              </a:rPr>
              <a:t>pre</a:t>
            </a:r>
            <a:r>
              <a:rPr lang="it-IT" dirty="0">
                <a:cs typeface="Arial" panose="020B0604020202020204" pitchFamily="34" charset="0"/>
              </a:rPr>
              <a:t>-addestrate su </a:t>
            </a:r>
            <a:r>
              <a:rPr lang="it-IT" dirty="0" err="1">
                <a:cs typeface="Arial" panose="020B0604020202020204" pitchFamily="34" charset="0"/>
              </a:rPr>
              <a:t>ImageNet</a:t>
            </a:r>
            <a:endParaRPr lang="it-IT" dirty="0">
              <a:cs typeface="Arial" panose="020B0604020202020204" pitchFamily="34" charset="0"/>
            </a:endParaRP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Scopo: </a:t>
            </a:r>
            <a:r>
              <a:rPr lang="it-IT" b="1" dirty="0">
                <a:cs typeface="Arial" panose="020B0604020202020204" pitchFamily="34" charset="0"/>
              </a:rPr>
              <a:t>Sfruttare conoscenze visive complesse</a:t>
            </a:r>
            <a:r>
              <a:rPr lang="it-IT" dirty="0">
                <a:cs typeface="Arial" panose="020B0604020202020204" pitchFamily="34" charset="0"/>
              </a:rPr>
              <a:t> per compensare il dataset di training limitato</a:t>
            </a:r>
          </a:p>
        </p:txBody>
      </p:sp>
    </p:spTree>
    <p:extLst>
      <p:ext uri="{BB962C8B-B14F-4D97-AF65-F5344CB8AC3E}">
        <p14:creationId xmlns:p14="http://schemas.microsoft.com/office/powerpoint/2010/main" val="238891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E8BED6-6C53-EE90-A846-616DA1497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4B07E1-CE8B-FBDD-7D02-77F549409654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Dettaglio Valutazione Transfer Learning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5880FA7-30D4-E42D-6CAD-ECCF941041EE}"/>
              </a:ext>
            </a:extLst>
          </p:cNvPr>
          <p:cNvSpPr txBox="1"/>
          <p:nvPr/>
        </p:nvSpPr>
        <p:spPr>
          <a:xfrm>
            <a:off x="1207657" y="3926081"/>
            <a:ext cx="575085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Configurazione Fine-Tuning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Sblocco degli ultimi 20 </a:t>
            </a:r>
            <a:r>
              <a:rPr lang="it-IT" dirty="0" err="1">
                <a:cs typeface="Arial" panose="020B0604020202020204" pitchFamily="34" charset="0"/>
              </a:rPr>
              <a:t>layer</a:t>
            </a:r>
            <a:r>
              <a:rPr lang="it-IT" dirty="0">
                <a:cs typeface="Arial" panose="020B0604020202020204" pitchFamily="34" charset="0"/>
              </a:rPr>
              <a:t> del modello per il training end-to-end.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Risultato: Performance inferiore con leggero aumento dell’</a:t>
            </a:r>
            <a:r>
              <a:rPr lang="it-IT" dirty="0" err="1">
                <a:cs typeface="Arial" panose="020B0604020202020204" pitchFamily="34" charset="0"/>
              </a:rPr>
              <a:t>overfitting</a:t>
            </a:r>
            <a:r>
              <a:rPr lang="it-IT" dirty="0">
                <a:cs typeface="Arial" panose="020B0604020202020204" pitchFamily="34" charset="0"/>
              </a:rPr>
              <a:t> a causa delle dimensioni ridotte del dataset di training (1.768 immagini).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6AB5599-C25A-87F2-814F-6E5A920FEE38}"/>
              </a:ext>
            </a:extLst>
          </p:cNvPr>
          <p:cNvSpPr txBox="1"/>
          <p:nvPr/>
        </p:nvSpPr>
        <p:spPr>
          <a:xfrm>
            <a:off x="1232501" y="1477808"/>
            <a:ext cx="5653999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Configurazione Head-</a:t>
            </a:r>
            <a:r>
              <a:rPr lang="it-IT" b="1" dirty="0" err="1">
                <a:solidFill>
                  <a:srgbClr val="D0B40A"/>
                </a:solidFill>
                <a:cs typeface="Arial" panose="020B0604020202020204" pitchFamily="34" charset="0"/>
              </a:rPr>
              <a:t>Only</a:t>
            </a: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 (Best Performer)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Feature </a:t>
            </a:r>
            <a:r>
              <a:rPr lang="it-IT" dirty="0" err="1">
                <a:cs typeface="Arial" panose="020B0604020202020204" pitchFamily="34" charset="0"/>
              </a:rPr>
              <a:t>extractor</a:t>
            </a:r>
            <a:r>
              <a:rPr lang="it-IT" dirty="0">
                <a:cs typeface="Arial" panose="020B0604020202020204" pitchFamily="34" charset="0"/>
              </a:rPr>
              <a:t> MobileNetV2 </a:t>
            </a:r>
            <a:r>
              <a:rPr lang="it-IT" dirty="0" err="1">
                <a:cs typeface="Arial" panose="020B0604020202020204" pitchFamily="34" charset="0"/>
              </a:rPr>
              <a:t>frozen</a:t>
            </a:r>
            <a:r>
              <a:rPr lang="it-IT" dirty="0">
                <a:cs typeface="Arial" panose="020B0604020202020204" pitchFamily="34" charset="0"/>
              </a:rPr>
              <a:t>. 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Il training limitato alla sola testa di classificazione (Global Average Pooling + Dense Layer).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Risultato: Ottima generalizzazione, evita l'</a:t>
            </a:r>
            <a:r>
              <a:rPr lang="it-IT" dirty="0" err="1">
                <a:cs typeface="Arial" panose="020B0604020202020204" pitchFamily="34" charset="0"/>
              </a:rPr>
              <a:t>overfitting</a:t>
            </a:r>
            <a:r>
              <a:rPr lang="it-IT" dirty="0">
                <a:cs typeface="Arial" panose="020B0604020202020204" pitchFamily="34" charset="0"/>
              </a:rPr>
              <a:t>.</a:t>
            </a:r>
          </a:p>
        </p:txBody>
      </p:sp>
      <p:pic>
        <p:nvPicPr>
          <p:cNvPr id="9" name="Immagine 8" descr="Immagine che contiene Diagramma, linea, diagramma, schermata">
            <a:extLst>
              <a:ext uri="{FF2B5EF4-FFF2-40B4-BE49-F238E27FC236}">
                <a16:creationId xmlns:a16="http://schemas.microsoft.com/office/drawing/2014/main" id="{A03B9415-0C29-5661-F227-6B5EC430C6F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97" t="1344" r="49836" b="1735"/>
          <a:stretch>
            <a:fillRect/>
          </a:stretch>
        </p:blipFill>
        <p:spPr>
          <a:xfrm>
            <a:off x="7246540" y="1054531"/>
            <a:ext cx="3299840" cy="2554714"/>
          </a:xfrm>
          <a:prstGeom prst="rect">
            <a:avLst/>
          </a:prstGeom>
        </p:spPr>
      </p:pic>
      <p:pic>
        <p:nvPicPr>
          <p:cNvPr id="11" name="Immagine 10" descr="Immagine che contiene testo, Diagramma, diagramma, linea&#10;&#10;Il contenuto generato dall'IA potrebbe non essere corretto.">
            <a:extLst>
              <a:ext uri="{FF2B5EF4-FFF2-40B4-BE49-F238E27FC236}">
                <a16:creationId xmlns:a16="http://schemas.microsoft.com/office/drawing/2014/main" id="{BE78F1F1-946C-B722-15BA-2E415DDD2F3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70" t="1539" r="50000" b="1539"/>
          <a:stretch>
            <a:fillRect/>
          </a:stretch>
        </p:blipFill>
        <p:spPr>
          <a:xfrm>
            <a:off x="7232354" y="3717032"/>
            <a:ext cx="3314026" cy="255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17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C5C962-D990-4805-30DD-7AD40D815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0188BC-C8B7-5DEF-416F-7634BDE5CD3E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Confronto Performance dei Modelli</a:t>
            </a:r>
          </a:p>
        </p:txBody>
      </p:sp>
      <p:pic>
        <p:nvPicPr>
          <p:cNvPr id="3" name="Immagine 2" descr="Immagine che contiene testo, schermata, numero, diagramma&#10;&#10;Il contenuto generato dall'IA potrebbe non essere corretto.">
            <a:extLst>
              <a:ext uri="{FF2B5EF4-FFF2-40B4-BE49-F238E27FC236}">
                <a16:creationId xmlns:a16="http://schemas.microsoft.com/office/drawing/2014/main" id="{8879F4A3-74A1-EE56-B055-D51729EC5D3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042" y="3717032"/>
            <a:ext cx="3365753" cy="2694841"/>
          </a:xfrm>
          <a:prstGeom prst="rect">
            <a:avLst/>
          </a:prstGeom>
        </p:spPr>
      </p:pic>
      <p:pic>
        <p:nvPicPr>
          <p:cNvPr id="5" name="Immagine 4" descr="Immagine che contiene testo, schermata, numero, diagramma&#10;&#10;Il contenuto generato dall'IA potrebbe non essere corretto.">
            <a:extLst>
              <a:ext uri="{FF2B5EF4-FFF2-40B4-BE49-F238E27FC236}">
                <a16:creationId xmlns:a16="http://schemas.microsoft.com/office/drawing/2014/main" id="{7F152B3F-A152-925A-F4D9-4FC0DE5717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0042" y="908720"/>
            <a:ext cx="3328356" cy="2664491"/>
          </a:xfrm>
          <a:prstGeom prst="rect">
            <a:avLst/>
          </a:prstGeom>
        </p:spPr>
      </p:pic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700E2D9A-7C28-E9CE-BE42-7AB742D56E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69202"/>
              </p:ext>
            </p:extLst>
          </p:nvPr>
        </p:nvGraphicFramePr>
        <p:xfrm>
          <a:off x="1269876" y="1412776"/>
          <a:ext cx="5118744" cy="2834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06248">
                  <a:extLst>
                    <a:ext uri="{9D8B030D-6E8A-4147-A177-3AD203B41FA5}">
                      <a16:colId xmlns:a16="http://schemas.microsoft.com/office/drawing/2014/main" val="1353450034"/>
                    </a:ext>
                  </a:extLst>
                </a:gridCol>
                <a:gridCol w="1706248">
                  <a:extLst>
                    <a:ext uri="{9D8B030D-6E8A-4147-A177-3AD203B41FA5}">
                      <a16:colId xmlns:a16="http://schemas.microsoft.com/office/drawing/2014/main" val="620589259"/>
                    </a:ext>
                  </a:extLst>
                </a:gridCol>
                <a:gridCol w="1706248">
                  <a:extLst>
                    <a:ext uri="{9D8B030D-6E8A-4147-A177-3AD203B41FA5}">
                      <a16:colId xmlns:a16="http://schemas.microsoft.com/office/drawing/2014/main" val="1722728184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MODELLO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ACCURATEZZA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NOTE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6164250"/>
                  </a:ext>
                </a:extLst>
              </a:tr>
              <a:tr h="578044"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Logistic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Regression</a:t>
                      </a: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35.00 %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Proof</a:t>
                      </a:r>
                      <a:r>
                        <a:rPr lang="it-IT" dirty="0"/>
                        <a:t> of Concept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7195758"/>
                  </a:ext>
                </a:extLst>
              </a:tr>
              <a:tr h="578044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CNN Custom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69.21%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Overfitting</a:t>
                      </a:r>
                      <a:r>
                        <a:rPr lang="it-IT" dirty="0"/>
                        <a:t> significativo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0557475"/>
                  </a:ext>
                </a:extLst>
              </a:tr>
              <a:tr h="578044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Transfer Learning (Head-</a:t>
                      </a:r>
                      <a:r>
                        <a:rPr lang="it-IT" dirty="0" err="1"/>
                        <a:t>Only</a:t>
                      </a:r>
                      <a:r>
                        <a:rPr lang="it-IT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83.42 %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Modello ottimale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868692"/>
                  </a:ext>
                </a:extLst>
              </a:tr>
            </a:tbl>
          </a:graphicData>
        </a:graphic>
      </p:graphicFrame>
      <p:cxnSp>
        <p:nvCxnSpPr>
          <p:cNvPr id="18" name="Connettore a gomito 17">
            <a:extLst>
              <a:ext uri="{FF2B5EF4-FFF2-40B4-BE49-F238E27FC236}">
                <a16:creationId xmlns:a16="http://schemas.microsoft.com/office/drawing/2014/main" id="{20A31B62-A74D-3BA3-9661-A82689687C69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6094412" y="2240966"/>
            <a:ext cx="1165630" cy="796974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a gomito 19">
            <a:extLst>
              <a:ext uri="{FF2B5EF4-FFF2-40B4-BE49-F238E27FC236}">
                <a16:creationId xmlns:a16="http://schemas.microsoft.com/office/drawing/2014/main" id="{B49350B4-ED64-07F6-7418-4DEBC535AE61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5950396" y="3820061"/>
            <a:ext cx="1309646" cy="1244392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7CD0FC95-9201-870C-331D-D466776E61E5}"/>
              </a:ext>
            </a:extLst>
          </p:cNvPr>
          <p:cNvSpPr txBox="1"/>
          <p:nvPr/>
        </p:nvSpPr>
        <p:spPr>
          <a:xfrm>
            <a:off x="1269876" y="4602787"/>
            <a:ext cx="4608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L'utilizzo di feature </a:t>
            </a:r>
            <a:r>
              <a:rPr lang="it-IT" dirty="0" err="1">
                <a:cs typeface="Arial" panose="020B0604020202020204" pitchFamily="34" charset="0"/>
              </a:rPr>
              <a:t>pre</a:t>
            </a:r>
            <a:r>
              <a:rPr lang="it-IT" dirty="0">
                <a:cs typeface="Arial" panose="020B0604020202020204" pitchFamily="34" charset="0"/>
              </a:rPr>
              <a:t>-addestrate (MobileNetV2) ha garantito un salto qualitativo nelle performance.</a:t>
            </a:r>
          </a:p>
        </p:txBody>
      </p:sp>
    </p:spTree>
    <p:extLst>
      <p:ext uri="{BB962C8B-B14F-4D97-AF65-F5344CB8AC3E}">
        <p14:creationId xmlns:p14="http://schemas.microsoft.com/office/powerpoint/2010/main" val="892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0EC6C-466A-8E87-421F-1B7CC1325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317C38-9CA0-9176-781B-7099C5A4175C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Test su Immagini Esterne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1CBCAEDC-EAFA-DC0F-B7A3-FB3FD81DB9AD}"/>
              </a:ext>
            </a:extLst>
          </p:cNvPr>
          <p:cNvSpPr txBox="1"/>
          <p:nvPr/>
        </p:nvSpPr>
        <p:spPr>
          <a:xfrm>
            <a:off x="1203011" y="1196752"/>
            <a:ext cx="4608512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Setup Sperimentale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62 fotografie scattate dal team in ambienti reali.</a:t>
            </a:r>
          </a:p>
        </p:txBody>
      </p:sp>
      <p:pic>
        <p:nvPicPr>
          <p:cNvPr id="35" name="Immagine 34" descr="Immagine che contiene testo, schermata, numero, Carattere&#10;&#10;Il contenuto generato dall'IA potrebbe non essere corretto.">
            <a:extLst>
              <a:ext uri="{FF2B5EF4-FFF2-40B4-BE49-F238E27FC236}">
                <a16:creationId xmlns:a16="http://schemas.microsoft.com/office/drawing/2014/main" id="{04A70301-73F7-C1F9-B636-91245B4087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468" y="1258770"/>
            <a:ext cx="4149984" cy="3142652"/>
          </a:xfrm>
          <a:prstGeom prst="rect">
            <a:avLst/>
          </a:prstGeom>
        </p:spPr>
      </p:pic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759CF684-77CA-55F0-3A44-AB1C229DBDC4}"/>
              </a:ext>
            </a:extLst>
          </p:cNvPr>
          <p:cNvSpPr txBox="1"/>
          <p:nvPr/>
        </p:nvSpPr>
        <p:spPr>
          <a:xfrm>
            <a:off x="1203011" y="2341041"/>
            <a:ext cx="6100354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Risultato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Accuratezza: 54.84%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6D12D966-60EF-94A0-A7A2-ED288E18F738}"/>
              </a:ext>
            </a:extLst>
          </p:cNvPr>
          <p:cNvSpPr txBox="1"/>
          <p:nvPr/>
        </p:nvSpPr>
        <p:spPr>
          <a:xfrm>
            <a:off x="1203011" y="3279297"/>
            <a:ext cx="5467465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it-IT" b="1" dirty="0">
                <a:solidFill>
                  <a:srgbClr val="D0B40A"/>
                </a:solidFill>
              </a:rPr>
              <a:t>Analisi del Domain Shift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/>
              <a:t>Sensibilità allo Sfondo: Il modello ha fallito su sfondi non neutri.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/>
              <a:t>Errore Specifico: Le foto su tavoli di legno marrone sono state classificate sistematicamente come 'Cardboard' (Cartone), confondendo il background con l'oggetto.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/>
              <a:t>Illuminazione: Performance degradate con </a:t>
            </a:r>
            <a:r>
              <a:rPr lang="it-IT" dirty="0" err="1"/>
              <a:t>Iuce</a:t>
            </a:r>
            <a:r>
              <a:rPr lang="it-IT" dirty="0"/>
              <a:t> non standard.</a:t>
            </a:r>
          </a:p>
        </p:txBody>
      </p:sp>
    </p:spTree>
    <p:extLst>
      <p:ext uri="{BB962C8B-B14F-4D97-AF65-F5344CB8AC3E}">
        <p14:creationId xmlns:p14="http://schemas.microsoft.com/office/powerpoint/2010/main" val="175883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Matematica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073_TF02787947.potx" id="{22C83AB2-B06E-4404-A58D-47EEC64CBDFC}" vid="{5FC0991E-8412-44C5-B092-2BAC676AAB44}"/>
    </a:ext>
  </a:extLst>
</a:theme>
</file>

<file path=ppt/theme/theme2.xml><?xml version="1.0" encoding="utf-8"?>
<a:theme xmlns:a="http://schemas.openxmlformats.org/drawingml/2006/main" name="Tema di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Presentazione matematica con Pi greco (widescreen)</Template>
  <TotalTime>113</TotalTime>
  <Words>758</Words>
  <Application>Microsoft Office PowerPoint</Application>
  <PresentationFormat>Personalizzato</PresentationFormat>
  <Paragraphs>110</Paragraphs>
  <Slides>13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6" baseType="lpstr">
      <vt:lpstr>Arial</vt:lpstr>
      <vt:lpstr>Euphemia</vt:lpstr>
      <vt:lpstr>Matematica 16x9</vt:lpstr>
      <vt:lpstr>Garbage Classification Using Machine Learning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SIMONE LODESANI</dc:creator>
  <cp:lastModifiedBy>SIMONE LODESANI</cp:lastModifiedBy>
  <cp:revision>5</cp:revision>
  <dcterms:created xsi:type="dcterms:W3CDTF">2026-02-09T08:34:52Z</dcterms:created>
  <dcterms:modified xsi:type="dcterms:W3CDTF">2026-02-09T10:29:27Z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